
<file path=[Content_Types].xml><?xml version="1.0" encoding="utf-8"?>
<Types xmlns="http://schemas.openxmlformats.org/package/2006/content-types">
  <Default Extension="bin" ContentType="image/png"/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6.bin" ContentType="image/jpeg"/>
  <Override PartName="/ppt/media/image55.bin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831" r:id="rId2"/>
    <p:sldId id="832" r:id="rId3"/>
    <p:sldId id="833" r:id="rId4"/>
    <p:sldId id="301" r:id="rId5"/>
    <p:sldId id="823" r:id="rId6"/>
    <p:sldId id="314" r:id="rId7"/>
    <p:sldId id="776" r:id="rId8"/>
    <p:sldId id="381" r:id="rId9"/>
    <p:sldId id="587" r:id="rId10"/>
    <p:sldId id="824" r:id="rId11"/>
    <p:sldId id="825" r:id="rId12"/>
    <p:sldId id="678" r:id="rId13"/>
    <p:sldId id="826" r:id="rId14"/>
    <p:sldId id="827" r:id="rId15"/>
    <p:sldId id="454" r:id="rId16"/>
    <p:sldId id="503" r:id="rId17"/>
    <p:sldId id="828" r:id="rId18"/>
    <p:sldId id="829" r:id="rId19"/>
    <p:sldId id="834" r:id="rId20"/>
    <p:sldId id="835" r:id="rId21"/>
    <p:sldId id="836" r:id="rId22"/>
  </p:sldIdLst>
  <p:sldSz cx="18288000" cy="10287000"/>
  <p:notesSz cx="18288000" cy="10287000"/>
  <p:embeddedFontLst>
    <p:embeddedFont>
      <p:font typeface="IBM Plex Sans" panose="020B0503050203000203" pitchFamily="34" charset="0"/>
      <p:regular r:id="rId23"/>
      <p:bold r:id="rId24"/>
      <p:italic r:id="rId25"/>
      <p:boldItalic r:id="rId26"/>
    </p:embeddedFont>
    <p:embeddedFont>
      <p:font typeface="IBM Plex Serif SemiBold" panose="02060703050406000203" pitchFamily="18" charset="0"/>
      <p:regular r:id="rId27"/>
      <p:bold r:id="rId28"/>
      <p:boldItalic r:id="rId29"/>
    </p:embeddedFont>
    <p:embeddedFont>
      <p:font typeface="Noto Serif SemiBold" panose="020B0604020202020204" charset="0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7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757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150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699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595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55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96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139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81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6754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94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8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8CEAE-9ACF-4870-96B2-2FDD755B4008}" type="datetimeFigureOut">
              <a:rPr lang="en-IN" smtClean="0"/>
              <a:t>05-01-2026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AC96-115D-4CF4-9B0B-0F2A89887B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08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10" Type="http://schemas.openxmlformats.org/officeDocument/2006/relationships/image" Target="../media/image49.gif"/><Relationship Id="rId4" Type="http://schemas.openxmlformats.org/officeDocument/2006/relationships/image" Target="../media/image19.bin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18.bin"/><Relationship Id="rId7" Type="http://schemas.openxmlformats.org/officeDocument/2006/relationships/image" Target="../media/image43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bin"/><Relationship Id="rId2" Type="http://schemas.openxmlformats.org/officeDocument/2006/relationships/image" Target="../media/image5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bin"/><Relationship Id="rId5" Type="http://schemas.openxmlformats.org/officeDocument/2006/relationships/image" Target="../media/image55.bin"/><Relationship Id="rId4" Type="http://schemas.openxmlformats.org/officeDocument/2006/relationships/image" Target="../media/image1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bin"/><Relationship Id="rId13" Type="http://schemas.openxmlformats.org/officeDocument/2006/relationships/image" Target="../media/image63.jfif"/><Relationship Id="rId18" Type="http://schemas.openxmlformats.org/officeDocument/2006/relationships/hyperlink" Target="https://medium.com/@mahendraa1188/best-practices-for-writing-a-data-analyst-resume-c74fb72b87e8" TargetMode="External"/><Relationship Id="rId26" Type="http://schemas.openxmlformats.org/officeDocument/2006/relationships/image" Target="../media/image66.png"/><Relationship Id="rId3" Type="http://schemas.openxmlformats.org/officeDocument/2006/relationships/image" Target="../media/image54.bin"/><Relationship Id="rId21" Type="http://schemas.openxmlformats.org/officeDocument/2006/relationships/hyperlink" Target="https://medium.com/@mahendraa1188/naukri-profile-optimization-guide-get-more-job-calls-in-2025-232a39c10b3a" TargetMode="External"/><Relationship Id="rId7" Type="http://schemas.openxmlformats.org/officeDocument/2006/relationships/image" Target="../media/image59.bin"/><Relationship Id="rId12" Type="http://schemas.openxmlformats.org/officeDocument/2006/relationships/hyperlink" Target="https://www.linkedin.com/in/mahendra-singh-%F0%9F%9A%80%E2%9D%84%EF%B8%8F-%F0%9F%90%8D-83699485/" TargetMode="External"/><Relationship Id="rId17" Type="http://schemas.openxmlformats.org/officeDocument/2006/relationships/hyperlink" Target="https://medium.com/@mahendraa1188/scenario-based-power-bi-interview-question-c625877103ab" TargetMode="External"/><Relationship Id="rId25" Type="http://schemas.openxmlformats.org/officeDocument/2006/relationships/hyperlink" Target="https://www.udemy.com/course/tableau-desktop-specialist-practice-test-april-2024/?referralCode=DFB667F6C4BE00635F74" TargetMode="External"/><Relationship Id="rId2" Type="http://schemas.openxmlformats.org/officeDocument/2006/relationships/image" Target="../media/image1.bin"/><Relationship Id="rId16" Type="http://schemas.openxmlformats.org/officeDocument/2006/relationships/image" Target="../media/image65.gif"/><Relationship Id="rId20" Type="http://schemas.openxmlformats.org/officeDocument/2006/relationships/hyperlink" Target="https://medium.com/@mahendraa1188/business-analyst-interview-question-ffdb61c1c887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bin"/><Relationship Id="rId11" Type="http://schemas.openxmlformats.org/officeDocument/2006/relationships/image" Target="../media/image62.png"/><Relationship Id="rId24" Type="http://schemas.openxmlformats.org/officeDocument/2006/relationships/hyperlink" Target="https://medium.com/@mahendraa1188/company-wise-data-analyst-question-98dd312e5c32" TargetMode="External"/><Relationship Id="rId5" Type="http://schemas.openxmlformats.org/officeDocument/2006/relationships/image" Target="../media/image57.bin"/><Relationship Id="rId15" Type="http://schemas.openxmlformats.org/officeDocument/2006/relationships/image" Target="../media/image64.png"/><Relationship Id="rId23" Type="http://schemas.openxmlformats.org/officeDocument/2006/relationships/hyperlink" Target="https://medium.com/@mahendraa1188/30-must-know-sql-interview-questions-with-answers-for-data-analyst-roles-9f40b2c3efd6" TargetMode="External"/><Relationship Id="rId28" Type="http://schemas.openxmlformats.org/officeDocument/2006/relationships/image" Target="../media/image67.png"/><Relationship Id="rId10" Type="http://schemas.openxmlformats.org/officeDocument/2006/relationships/hyperlink" Target="https://medium.com/@mahendraa1188/data-warehousing-interview-questions-a963c320f6be" TargetMode="External"/><Relationship Id="rId19" Type="http://schemas.openxmlformats.org/officeDocument/2006/relationships/hyperlink" Target="https://medium.com/@mahendraa1188/tableau-developer-interview-question-47c0d0bc9d4d" TargetMode="External"/><Relationship Id="rId4" Type="http://schemas.openxmlformats.org/officeDocument/2006/relationships/image" Target="../media/image19.bin"/><Relationship Id="rId9" Type="http://schemas.openxmlformats.org/officeDocument/2006/relationships/image" Target="../media/image61.gif"/><Relationship Id="rId14" Type="http://schemas.openxmlformats.org/officeDocument/2006/relationships/hyperlink" Target="https://discord.gg/uTF98d95" TargetMode="External"/><Relationship Id="rId22" Type="http://schemas.openxmlformats.org/officeDocument/2006/relationships/hyperlink" Target="https://medium.com/@mahendraa1188/50-real-time-power-bi-interview-question-3bde14068596" TargetMode="External"/><Relationship Id="rId27" Type="http://schemas.openxmlformats.org/officeDocument/2006/relationships/hyperlink" Target="https://www.youtube.com/channel/UC2q-vZWSlQpiGiMcSLUqnI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18" Type="http://schemas.openxmlformats.org/officeDocument/2006/relationships/image" Target="../media/image70.png"/><Relationship Id="rId3" Type="http://schemas.openxmlformats.org/officeDocument/2006/relationships/image" Target="../media/image18.bin"/><Relationship Id="rId7" Type="http://schemas.openxmlformats.org/officeDocument/2006/relationships/image" Target="../media/image68.bin"/><Relationship Id="rId12" Type="http://schemas.openxmlformats.org/officeDocument/2006/relationships/image" Target="../media/image62.png"/><Relationship Id="rId17" Type="http://schemas.openxmlformats.org/officeDocument/2006/relationships/image" Target="../media/image65.gif"/><Relationship Id="rId2" Type="http://schemas.openxmlformats.org/officeDocument/2006/relationships/image" Target="../media/image1.bin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63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fif"/><Relationship Id="rId13" Type="http://schemas.openxmlformats.org/officeDocument/2006/relationships/image" Target="../media/image66.png"/><Relationship Id="rId18" Type="http://schemas.openxmlformats.org/officeDocument/2006/relationships/hyperlink" Target="https://www.udemy.com/course/pl-300-power-bi-ultimate-guide/?couponCode=FEC7542A7B9F7A3B754F" TargetMode="External"/><Relationship Id="rId3" Type="http://schemas.openxmlformats.org/officeDocument/2006/relationships/image" Target="../media/image59.bin"/><Relationship Id="rId21" Type="http://schemas.openxmlformats.org/officeDocument/2006/relationships/hyperlink" Target="https://www.udemy.com/course/snowpro-core-certification-practice-tests-2025-cof-c02/?couponCode=597B1E050270286FF84E" TargetMode="External"/><Relationship Id="rId7" Type="http://schemas.openxmlformats.org/officeDocument/2006/relationships/hyperlink" Target="https://www.linkedin.com/in/mahendra-singh-%F0%9F%9A%80%E2%9D%84%EF%B8%8F-%F0%9F%90%8D-83699485/" TargetMode="External"/><Relationship Id="rId12" Type="http://schemas.openxmlformats.org/officeDocument/2006/relationships/hyperlink" Target="https://www.udemy.com/course/tableau-desktop-specialist-practice-test-april-2024/?referralCode=DFB667F6C4BE00635F74" TargetMode="External"/><Relationship Id="rId17" Type="http://schemas.openxmlformats.org/officeDocument/2006/relationships/hyperlink" Target="https://www.udemy.com/course/tableau-desktop-specialist-practice-test-april-2024/?couponCode=512C32F095227BB0CF28" TargetMode="External"/><Relationship Id="rId2" Type="http://schemas.openxmlformats.org/officeDocument/2006/relationships/image" Target="../media/image54.bin"/><Relationship Id="rId16" Type="http://schemas.openxmlformats.org/officeDocument/2006/relationships/image" Target="../media/image71.gif"/><Relationship Id="rId20" Type="http://schemas.openxmlformats.org/officeDocument/2006/relationships/hyperlink" Target="https://www.udemy.com/course/domo-professional-certification/?couponCode=BB34742A08ABD494E38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5.gif"/><Relationship Id="rId5" Type="http://schemas.openxmlformats.org/officeDocument/2006/relationships/hyperlink" Target="https://medium.com/@mahendraa1188/data-warehousing-interview-questions-a963c320f6be" TargetMode="External"/><Relationship Id="rId15" Type="http://schemas.openxmlformats.org/officeDocument/2006/relationships/image" Target="../media/image67.png"/><Relationship Id="rId23" Type="http://schemas.openxmlformats.org/officeDocument/2006/relationships/hyperlink" Target="https://www.linkedin.com/in/mahendra-singh-%F0%9F%9A%80%E2%9D%84%EF%B8%8F-%F0%9F%90%8D-%F0%9F%A6%84-83699485/" TargetMode="External"/><Relationship Id="rId10" Type="http://schemas.openxmlformats.org/officeDocument/2006/relationships/image" Target="../media/image64.png"/><Relationship Id="rId19" Type="http://schemas.openxmlformats.org/officeDocument/2006/relationships/hyperlink" Target="https://www.udemy.com/course/dp-600-microsoft-fabric-analytics-engineer-4-practice-test/?couponCode=E07B3D4C475A2F008C28" TargetMode="External"/><Relationship Id="rId4" Type="http://schemas.openxmlformats.org/officeDocument/2006/relationships/image" Target="../media/image60.bin"/><Relationship Id="rId9" Type="http://schemas.openxmlformats.org/officeDocument/2006/relationships/hyperlink" Target="https://discordapp.com/channels/1389241883200458904/1389307787699290203" TargetMode="External"/><Relationship Id="rId14" Type="http://schemas.openxmlformats.org/officeDocument/2006/relationships/hyperlink" Target="https://www.youtube.com/channel/UC2q-vZWSlQpiGiMcSLUqnIg" TargetMode="External"/><Relationship Id="rId22" Type="http://schemas.openxmlformats.org/officeDocument/2006/relationships/hyperlink" Target="https://www.udemy.com/course/practice-tests-for-the-snowpro-gen-ai-specialist-exam-j/?couponCode=794C078955E103D1FB5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bin"/><Relationship Id="rId13" Type="http://schemas.openxmlformats.org/officeDocument/2006/relationships/hyperlink" Target="https://www.udemy.com/course/tableau-desktop-specialist-practice-test-april-2024/?referralCode=DFB667F6C4BE00635F74" TargetMode="External"/><Relationship Id="rId3" Type="http://schemas.openxmlformats.org/officeDocument/2006/relationships/image" Target="../media/image18.bin"/><Relationship Id="rId7" Type="http://schemas.openxmlformats.org/officeDocument/2006/relationships/image" Target="../media/image68.bin"/><Relationship Id="rId12" Type="http://schemas.openxmlformats.org/officeDocument/2006/relationships/image" Target="../media/image62.png"/><Relationship Id="rId17" Type="http://schemas.openxmlformats.org/officeDocument/2006/relationships/image" Target="../media/image65.gif"/><Relationship Id="rId2" Type="http://schemas.openxmlformats.org/officeDocument/2006/relationships/image" Target="../media/image1.bin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hyperlink" Target="https://medium.com/@mahendraa1188/data-warehousing-interview-questions-a963c320f6be" TargetMode="External"/><Relationship Id="rId5" Type="http://schemas.openxmlformats.org/officeDocument/2006/relationships/image" Target="../media/image20.bin"/><Relationship Id="rId15" Type="http://schemas.openxmlformats.org/officeDocument/2006/relationships/hyperlink" Target="https://www.youtube.com/channel/UC2q-vZWSlQpiGiMcSLUqnIg" TargetMode="External"/><Relationship Id="rId10" Type="http://schemas.openxmlformats.org/officeDocument/2006/relationships/image" Target="../media/image63.jfif"/><Relationship Id="rId4" Type="http://schemas.openxmlformats.org/officeDocument/2006/relationships/image" Target="../media/image19.bin"/><Relationship Id="rId9" Type="http://schemas.openxmlformats.org/officeDocument/2006/relationships/hyperlink" Target="https://www.linkedin.com/in/mahendra-singh-%F0%9F%9A%80%E2%9D%84%EF%B8%8F-%F0%9F%90%8D-83699485/" TargetMode="External"/><Relationship Id="rId1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bin"/><Relationship Id="rId7" Type="http://schemas.openxmlformats.org/officeDocument/2006/relationships/image" Target="../media/image9.png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jfif"/><Relationship Id="rId4" Type="http://schemas.openxmlformats.org/officeDocument/2006/relationships/image" Target="../media/image6.bin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in"/><Relationship Id="rId7" Type="http://schemas.openxmlformats.org/officeDocument/2006/relationships/image" Target="../media/image1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bin"/><Relationship Id="rId5" Type="http://schemas.openxmlformats.org/officeDocument/2006/relationships/image" Target="../media/image15.bin"/><Relationship Id="rId4" Type="http://schemas.openxmlformats.org/officeDocument/2006/relationships/image" Target="../media/image14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bin"/><Relationship Id="rId3" Type="http://schemas.openxmlformats.org/officeDocument/2006/relationships/image" Target="../media/image18.bin"/><Relationship Id="rId7" Type="http://schemas.openxmlformats.org/officeDocument/2006/relationships/image" Target="../media/image22.bin"/><Relationship Id="rId12" Type="http://schemas.openxmlformats.org/officeDocument/2006/relationships/image" Target="../media/image27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26.bin"/><Relationship Id="rId5" Type="http://schemas.openxmlformats.org/officeDocument/2006/relationships/image" Target="../media/image20.bin"/><Relationship Id="rId10" Type="http://schemas.openxmlformats.org/officeDocument/2006/relationships/image" Target="../media/image25.bin"/><Relationship Id="rId4" Type="http://schemas.openxmlformats.org/officeDocument/2006/relationships/image" Target="../media/image19.bin"/><Relationship Id="rId9" Type="http://schemas.openxmlformats.org/officeDocument/2006/relationships/image" Target="../media/image24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bin"/><Relationship Id="rId3" Type="http://schemas.openxmlformats.org/officeDocument/2006/relationships/image" Target="../media/image18.bin"/><Relationship Id="rId7" Type="http://schemas.openxmlformats.org/officeDocument/2006/relationships/image" Target="../media/image2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2.bin"/><Relationship Id="rId5" Type="http://schemas.openxmlformats.org/officeDocument/2006/relationships/image" Target="../media/image20.bin"/><Relationship Id="rId10" Type="http://schemas.openxmlformats.org/officeDocument/2006/relationships/image" Target="../media/image31.bin"/><Relationship Id="rId4" Type="http://schemas.openxmlformats.org/officeDocument/2006/relationships/image" Target="../media/image19.bin"/><Relationship Id="rId9" Type="http://schemas.openxmlformats.org/officeDocument/2006/relationships/image" Target="../media/image30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bin"/><Relationship Id="rId13" Type="http://schemas.openxmlformats.org/officeDocument/2006/relationships/image" Target="../media/image39.bin"/><Relationship Id="rId3" Type="http://schemas.openxmlformats.org/officeDocument/2006/relationships/image" Target="../media/image18.bin"/><Relationship Id="rId7" Type="http://schemas.openxmlformats.org/officeDocument/2006/relationships/image" Target="../media/image33.bin"/><Relationship Id="rId12" Type="http://schemas.openxmlformats.org/officeDocument/2006/relationships/image" Target="../media/image38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11" Type="http://schemas.openxmlformats.org/officeDocument/2006/relationships/image" Target="../media/image37.bin"/><Relationship Id="rId5" Type="http://schemas.openxmlformats.org/officeDocument/2006/relationships/image" Target="../media/image20.bin"/><Relationship Id="rId10" Type="http://schemas.openxmlformats.org/officeDocument/2006/relationships/image" Target="../media/image36.bin"/><Relationship Id="rId4" Type="http://schemas.openxmlformats.org/officeDocument/2006/relationships/image" Target="../media/image19.bin"/><Relationship Id="rId9" Type="http://schemas.openxmlformats.org/officeDocument/2006/relationships/image" Target="../media/image35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bin"/><Relationship Id="rId3" Type="http://schemas.openxmlformats.org/officeDocument/2006/relationships/image" Target="../media/image18.bin"/><Relationship Id="rId7" Type="http://schemas.openxmlformats.org/officeDocument/2006/relationships/image" Target="../media/image40.bin"/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bin"/><Relationship Id="rId5" Type="http://schemas.openxmlformats.org/officeDocument/2006/relationships/image" Target="../media/image20.bin"/><Relationship Id="rId4" Type="http://schemas.openxmlformats.org/officeDocument/2006/relationships/image" Target="../media/image19.bin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4AA6-5FB4-2E13-5686-0408E996F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DEE7A870-6D9E-B889-FFA6-7739881A2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hand reaching out to the side of a screen&#10;&#10;AI-generated content may be incorrect.">
            <a:extLst>
              <a:ext uri="{FF2B5EF4-FFF2-40B4-BE49-F238E27FC236}">
                <a16:creationId xmlns:a16="http://schemas.microsoft.com/office/drawing/2014/main" id="{3866D43E-DB02-6C4A-B7A6-CA333A13F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4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ER Data Model for Database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24A7BA-6653-4867-9244-5AA9F1A32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8335" y="3143250"/>
            <a:ext cx="1017233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9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ER Data Model for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F91F1D-3E71-4E3F-B9E9-34F5F2A086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947" y="3136449"/>
            <a:ext cx="9243956" cy="61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Data Model 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Model for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ECB590-478D-4F59-AC50-F8800DD47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0125" y="2336985"/>
            <a:ext cx="8242775" cy="742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153239" y="-4019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List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for Opportunity Dashboard</a:t>
            </a:r>
          </a:p>
        </p:txBody>
      </p:sp>
      <p:sp>
        <p:nvSpPr>
          <p:cNvPr id="15" name="TextBox 87">
            <a:extLst>
              <a:ext uri="{FF2B5EF4-FFF2-40B4-BE49-F238E27FC236}">
                <a16:creationId xmlns:a16="http://schemas.microsoft.com/office/drawing/2014/main" id="{AD7A1A3A-7B42-4DD1-9B33-ED976C0F623F}"/>
              </a:ext>
            </a:extLst>
          </p:cNvPr>
          <p:cNvSpPr txBox="1"/>
          <p:nvPr/>
        </p:nvSpPr>
        <p:spPr>
          <a:xfrm>
            <a:off x="1971670" y="2235858"/>
            <a:ext cx="10660831" cy="4467057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Active Opportunities-Total count of open opportunities.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Conversion Rate-Conversion Rate (%)=(Win Opportunities/Total Created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Win Rate-Win Rate (%)=(Won Opportunities/(Win +Lost)Total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Loss Rate-Loss Rate (%)=(Closed Lost Opportunities/Total Opportunities​)×100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Trend Analysis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Expected Vs Forecast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Running total comparison of expected revenue and forecast over time.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Active Vs Total Opportunities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Cumulative active vs. total opportunities trend.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Closed Won Vs Total Opportunities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Track closed-won deals against total opportunities.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Closed Won Vs Total Closed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Analyze closed-won deals compared to all closed deals.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 by Opportunity Type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Opportunities by Industry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B4A93-4BF9-4EF1-8BA0-E595763ED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818" y="6896100"/>
            <a:ext cx="6740527" cy="2933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C5708-4314-48BE-BD68-74DEE2D636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229" y="1789289"/>
            <a:ext cx="6439542" cy="13034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6D3783-BF09-4617-9983-66E4A2C9CA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78743" y="1552208"/>
            <a:ext cx="5583993" cy="321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6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153239" y="-4019"/>
            <a:ext cx="10239375" cy="10287000"/>
          </a:xfrm>
          <a:prstGeom prst="rect">
            <a:avLst/>
          </a:prstGeom>
        </p:spPr>
      </p:pic>
      <p:pic>
        <p:nvPicPr>
          <p:cNvPr id="684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5B0CBD76-6E04-473D-BD52-1612F140CD41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686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139D3F6-71E9-4C0D-AB0C-D5064452F89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sp>
        <p:nvSpPr>
          <p:cNvPr id="69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76400" y="1993686"/>
            <a:ext cx="5648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List</a:t>
            </a:r>
          </a:p>
        </p:txBody>
      </p:sp>
      <p:pic>
        <p:nvPicPr>
          <p:cNvPr id="7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3621596"/>
            <a:ext cx="533400" cy="533400"/>
          </a:xfrm>
          <a:prstGeom prst="rect">
            <a:avLst/>
          </a:prstGeom>
        </p:spPr>
      </p:pic>
      <p:pic>
        <p:nvPicPr>
          <p:cNvPr id="71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6305550"/>
            <a:ext cx="533400" cy="533400"/>
          </a:xfrm>
          <a:prstGeom prst="rect">
            <a:avLst/>
          </a:prstGeom>
        </p:spPr>
      </p:pic>
      <p:pic>
        <p:nvPicPr>
          <p:cNvPr id="7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9372600" y="6305550"/>
            <a:ext cx="533400" cy="533400"/>
          </a:xfrm>
          <a:prstGeom prst="rect">
            <a:avLst/>
          </a:prstGeom>
        </p:spPr>
      </p:pic>
      <p:sp>
        <p:nvSpPr>
          <p:cNvPr id="728" name="Click here to edit title-41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46861" y="832597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KPI for Lead Dashboard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9B34C-8D77-483A-99EE-9B7255A39238}"/>
              </a:ext>
            </a:extLst>
          </p:cNvPr>
          <p:cNvSpPr/>
          <p:nvPr/>
        </p:nvSpPr>
        <p:spPr>
          <a:xfrm>
            <a:off x="1943100" y="2446618"/>
            <a:ext cx="9144000" cy="29897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Total Lead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Expected Amount from Converted Leads 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Conversion Rate-Conversion Rate (%)=(Leads Converted to Customers/Total Lead​)×100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Converted Accounts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Converted Opportunities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Source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industry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Lead by Stage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43D375-D400-480E-B3EA-99C527C86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5139" y="1552998"/>
            <a:ext cx="5704046" cy="32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282 L 0 -3.47561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5136 L 0 -1.1585377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49" dur="6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0" grpId="0"/>
      <p:bldP spid="682" grpId="0"/>
      <p:bldP spid="684" grpId="0"/>
      <p:bldP spid="686" grpId="0"/>
      <p:bldP spid="690" grpId="0"/>
      <p:bldP spid="704" grpId="0"/>
      <p:bldP spid="714" grpId="0"/>
      <p:bldP spid="724" grpId="0"/>
      <p:bldP spid="7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1714500"/>
            <a:ext cx="8572500" cy="8572500"/>
          </a:xfrm>
          <a:prstGeom prst="rect">
            <a:avLst/>
          </a:prstGeom>
        </p:spPr>
      </p:pic>
      <p:pic>
        <p:nvPicPr>
          <p:cNvPr id="458" name="layoutShapeInnerChild8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EF614191-4A63-4084-8F34-7B577D4012E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040511"/>
            <a:ext cx="6217890" cy="5246489"/>
          </a:xfrm>
          <a:prstGeom prst="rect">
            <a:avLst/>
          </a:prstGeom>
        </p:spPr>
      </p:pic>
      <p:sp>
        <p:nvSpPr>
          <p:cNvPr id="496" name="Click here to edit title-45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990600"/>
            <a:ext cx="9029702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CRM Dashboard</a:t>
            </a:r>
          </a:p>
        </p:txBody>
      </p:sp>
      <p:sp>
        <p:nvSpPr>
          <p:cNvPr id="498" name="Click here to edit label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61055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Sample Dashboard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CAA36-7974-445E-85BA-F738321F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3556" y="260950"/>
            <a:ext cx="8848644" cy="4496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28064-C4F7-4851-85BC-13A7AEC68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3556" y="4829716"/>
            <a:ext cx="8848644" cy="48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696 L -1.9550323E-06 2.8822158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" grpId="0"/>
      <p:bldP spid="458" grpId="0"/>
      <p:bldP spid="496" grpId="0"/>
      <p:bldP spid="4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0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5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09" name="84b3358f-1415-4b90-a71a-e79a5ed50e4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8991600" y="2628900"/>
            <a:ext cx="8610600" cy="6972300"/>
          </a:xfrm>
          <a:prstGeom prst="rect">
            <a:avLst/>
          </a:prstGeom>
        </p:spPr>
      </p:pic>
      <p:pic>
        <p:nvPicPr>
          <p:cNvPr id="51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38100" y="-12004"/>
            <a:ext cx="8343900" cy="10210800"/>
          </a:xfrm>
          <a:prstGeom prst="rect">
            <a:avLst/>
          </a:prstGeom>
        </p:spPr>
      </p:pic>
      <p:sp>
        <p:nvSpPr>
          <p:cNvPr id="515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073462" y="1173480"/>
            <a:ext cx="323850" cy="33188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35"/>
              </a:lnSpc>
            </a:pPr>
            <a:r>
              <a:rPr lang="en-US" sz="1890" spc="19" dirty="0">
                <a:solidFill>
                  <a:srgbClr val="2196F3">
                    <a:alpha val="100000"/>
                  </a:srgbClr>
                </a:solidFill>
                <a:latin typeface="Noto Serif SemiBold" panose="00000700000000000000" pitchFamily="2" charset="0"/>
              </a:rPr>
              <a:t>0</a:t>
            </a:r>
          </a:p>
        </p:txBody>
      </p:sp>
      <p:sp>
        <p:nvSpPr>
          <p:cNvPr id="517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75395" y="721490"/>
            <a:ext cx="7019925" cy="71519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solidFill>
                  <a:srgbClr val="FFFFFF">
                    <a:alpha val="100000"/>
                  </a:srgbClr>
                </a:solidFill>
                <a:latin typeface="IBM Plex Serif SemiBold" panose="00000700000000000000" pitchFamily="2" charset="0"/>
              </a:rPr>
              <a:t>Structure the final presentation in PPT format, following a logical order</a:t>
            </a:r>
          </a:p>
        </p:txBody>
      </p:sp>
      <p:sp>
        <p:nvSpPr>
          <p:cNvPr id="519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23900" y="2241232"/>
            <a:ext cx="7019925" cy="656808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Group Details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Team members and roles.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Project Summary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Brief overview of objectives and impact.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KPI List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Key performance indicators and their business relevance.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Excel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Initial findings and data trends.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Tableau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Interactive visualizations and insights.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Power BI Dashboard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Advanced analytics and performance tracking.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SQL Query Image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Schema and queries used for data transformation.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b="1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Key Takeaways </a:t>
            </a:r>
            <a:r>
              <a:rPr lang="en-US" spc="-18" dirty="0">
                <a:solidFill>
                  <a:srgbClr val="FFFFFF">
                    <a:alpha val="100000"/>
                  </a:srgbClr>
                </a:solidFill>
                <a:latin typeface="IBM Plex Sans" panose="00000700000000000000" pitchFamily="2" charset="0"/>
              </a:rPr>
              <a:t>– Business insights, challenges, and future recommendations</a:t>
            </a:r>
            <a:endParaRPr lang="en-US" sz="1800" spc="-18" dirty="0">
              <a:solidFill>
                <a:srgbClr val="FFFFFF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537" name="Click here to edit title-42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991600" y="990600"/>
            <a:ext cx="8658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Final Presentation &amp; Report Preparation</a:t>
            </a:r>
          </a:p>
        </p:txBody>
      </p:sp>
      <p:sp>
        <p:nvSpPr>
          <p:cNvPr id="539" name="Click here to edit label-45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837389" y="522780"/>
            <a:ext cx="8658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 Report Preparation and final Submission 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10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9550323E-06 0.046299193 L -1.9550323E-06 2.896344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5717 L 0 -5.7926883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0 0.0462934 L 0 -2.896344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/>
      <p:bldP spid="507" grpId="0"/>
      <p:bldP spid="509" grpId="0"/>
      <p:bldP spid="511" grpId="0"/>
      <p:bldP spid="515" grpId="0"/>
      <p:bldP spid="517" grpId="0"/>
      <p:bldP spid="519" grpId="0"/>
      <p:bldP spid="537" grpId="0"/>
      <p:bldP spid="5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3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4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3200400" y="0"/>
            <a:ext cx="8782050" cy="10287000"/>
          </a:xfrm>
          <a:prstGeom prst="rect">
            <a:avLst/>
          </a:prstGeom>
        </p:spPr>
      </p:pic>
      <p:pic>
        <p:nvPicPr>
          <p:cNvPr id="743" name="9746b239-7336-4655-813a-d624444f8b11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990600"/>
            <a:ext cx="5348222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Interview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338204" y="1715333"/>
            <a:ext cx="5000625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interview. If you need any help or have additional questions, I am happy to assist you on your interview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2D6D-350B-4F9C-9D30-DE858D77D3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626" y="3496531"/>
            <a:ext cx="4738679" cy="2749747"/>
          </a:xfrm>
          <a:prstGeom prst="rect">
            <a:avLst/>
          </a:prstGeom>
        </p:spPr>
      </p:pic>
      <p:pic>
        <p:nvPicPr>
          <p:cNvPr id="35" name="Picture 34">
            <a:hlinkClick r:id="rId10"/>
            <a:extLst>
              <a:ext uri="{FF2B5EF4-FFF2-40B4-BE49-F238E27FC236}">
                <a16:creationId xmlns:a16="http://schemas.microsoft.com/office/drawing/2014/main" id="{0077DE18-0798-4A2A-8376-793D1ADAB0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12"/>
            <a:extLst>
              <a:ext uri="{FF2B5EF4-FFF2-40B4-BE49-F238E27FC236}">
                <a16:creationId xmlns:a16="http://schemas.microsoft.com/office/drawing/2014/main" id="{DBB7D703-51C6-4870-BB88-8184803197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49DE565F-8206-A06B-7816-7FCF1E746F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CEF50-BCC6-8493-C55D-CCE57729F423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interviews.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C70557-1CF7-CE15-FBB4-9B79538397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55" y="6873832"/>
            <a:ext cx="918451" cy="918451"/>
          </a:xfrm>
          <a:prstGeom prst="rect">
            <a:avLst/>
          </a:prstGeom>
        </p:spPr>
      </p:pic>
      <p:sp>
        <p:nvSpPr>
          <p:cNvPr id="13" name="Rectangle: Rounded Corners 12">
            <a:hlinkClick r:id="rId17"/>
            <a:extLst>
              <a:ext uri="{FF2B5EF4-FFF2-40B4-BE49-F238E27FC236}">
                <a16:creationId xmlns:a16="http://schemas.microsoft.com/office/drawing/2014/main" id="{C0289915-F392-1753-B996-620918EAF67A}"/>
              </a:ext>
            </a:extLst>
          </p:cNvPr>
          <p:cNvSpPr/>
          <p:nvPr/>
        </p:nvSpPr>
        <p:spPr>
          <a:xfrm>
            <a:off x="13556003" y="2716367"/>
            <a:ext cx="3987800" cy="9144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Scenario Based Power BI Interview Question </a:t>
            </a:r>
          </a:p>
        </p:txBody>
      </p:sp>
      <p:sp>
        <p:nvSpPr>
          <p:cNvPr id="15" name="Rectangle: Rounded Corners 14">
            <a:hlinkClick r:id="rId18"/>
            <a:extLst>
              <a:ext uri="{FF2B5EF4-FFF2-40B4-BE49-F238E27FC236}">
                <a16:creationId xmlns:a16="http://schemas.microsoft.com/office/drawing/2014/main" id="{7CC3FA29-0795-1FB4-1F03-71F1C03C1BC3}"/>
              </a:ext>
            </a:extLst>
          </p:cNvPr>
          <p:cNvSpPr/>
          <p:nvPr/>
        </p:nvSpPr>
        <p:spPr>
          <a:xfrm>
            <a:off x="7533971" y="3905026"/>
            <a:ext cx="3987800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Analyst Resume Writing </a:t>
            </a:r>
          </a:p>
        </p:txBody>
      </p:sp>
      <p:sp>
        <p:nvSpPr>
          <p:cNvPr id="16" name="Rectangle: Rounded Corners 15">
            <a:hlinkClick r:id="rId19"/>
            <a:extLst>
              <a:ext uri="{FF2B5EF4-FFF2-40B4-BE49-F238E27FC236}">
                <a16:creationId xmlns:a16="http://schemas.microsoft.com/office/drawing/2014/main" id="{0E63F50B-A49A-466E-1E4F-34BF7413229A}"/>
              </a:ext>
            </a:extLst>
          </p:cNvPr>
          <p:cNvSpPr/>
          <p:nvPr/>
        </p:nvSpPr>
        <p:spPr>
          <a:xfrm>
            <a:off x="7533971" y="1495313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Developer Interview Question</a:t>
            </a:r>
          </a:p>
        </p:txBody>
      </p:sp>
      <p:sp>
        <p:nvSpPr>
          <p:cNvPr id="17" name="Rectangle: Rounded Corners 16">
            <a:hlinkClick r:id="rId20"/>
            <a:extLst>
              <a:ext uri="{FF2B5EF4-FFF2-40B4-BE49-F238E27FC236}">
                <a16:creationId xmlns:a16="http://schemas.microsoft.com/office/drawing/2014/main" id="{6639E2F4-065C-571C-8E00-3BA852945EB6}"/>
              </a:ext>
            </a:extLst>
          </p:cNvPr>
          <p:cNvSpPr/>
          <p:nvPr/>
        </p:nvSpPr>
        <p:spPr>
          <a:xfrm>
            <a:off x="13500098" y="3878628"/>
            <a:ext cx="408054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Business Analyst Interview Questions</a:t>
            </a:r>
          </a:p>
        </p:txBody>
      </p:sp>
      <p:sp>
        <p:nvSpPr>
          <p:cNvPr id="18" name="Rectangle: Rounded Corners 17">
            <a:hlinkClick r:id="rId21"/>
            <a:extLst>
              <a:ext uri="{FF2B5EF4-FFF2-40B4-BE49-F238E27FC236}">
                <a16:creationId xmlns:a16="http://schemas.microsoft.com/office/drawing/2014/main" id="{6E2227F7-4E32-B9D3-5076-37C25BFBCFFA}"/>
              </a:ext>
            </a:extLst>
          </p:cNvPr>
          <p:cNvSpPr/>
          <p:nvPr/>
        </p:nvSpPr>
        <p:spPr>
          <a:xfrm>
            <a:off x="7518398" y="2716367"/>
            <a:ext cx="3987799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Naukri profile Creation </a:t>
            </a:r>
          </a:p>
        </p:txBody>
      </p:sp>
      <p:sp>
        <p:nvSpPr>
          <p:cNvPr id="19" name="Rectangle: Rounded Corners 18">
            <a:hlinkClick r:id="rId22"/>
            <a:extLst>
              <a:ext uri="{FF2B5EF4-FFF2-40B4-BE49-F238E27FC236}">
                <a16:creationId xmlns:a16="http://schemas.microsoft.com/office/drawing/2014/main" id="{07EA51E5-22D5-D64F-44DC-5D37557CC936}"/>
              </a:ext>
            </a:extLst>
          </p:cNvPr>
          <p:cNvSpPr/>
          <p:nvPr/>
        </p:nvSpPr>
        <p:spPr>
          <a:xfrm>
            <a:off x="13500098" y="1554106"/>
            <a:ext cx="3986431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Interview Question</a:t>
            </a:r>
          </a:p>
        </p:txBody>
      </p:sp>
      <p:sp>
        <p:nvSpPr>
          <p:cNvPr id="20" name="Rectangle: Rounded Corners 19">
            <a:hlinkClick r:id="rId23"/>
            <a:extLst>
              <a:ext uri="{FF2B5EF4-FFF2-40B4-BE49-F238E27FC236}">
                <a16:creationId xmlns:a16="http://schemas.microsoft.com/office/drawing/2014/main" id="{9083D2CF-CAE2-C9E0-10C5-C08B055ACFA5}"/>
              </a:ext>
            </a:extLst>
          </p:cNvPr>
          <p:cNvSpPr/>
          <p:nvPr/>
        </p:nvSpPr>
        <p:spPr>
          <a:xfrm>
            <a:off x="13500098" y="319853"/>
            <a:ext cx="404370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SQL interview Question </a:t>
            </a:r>
          </a:p>
        </p:txBody>
      </p:sp>
      <p:sp>
        <p:nvSpPr>
          <p:cNvPr id="21" name="Rectangle: Rounded Corners 20">
            <a:hlinkClick r:id="rId24"/>
            <a:extLst>
              <a:ext uri="{FF2B5EF4-FFF2-40B4-BE49-F238E27FC236}">
                <a16:creationId xmlns:a16="http://schemas.microsoft.com/office/drawing/2014/main" id="{3B11595F-3A9E-D683-3686-F84EEAE920EF}"/>
              </a:ext>
            </a:extLst>
          </p:cNvPr>
          <p:cNvSpPr/>
          <p:nvPr/>
        </p:nvSpPr>
        <p:spPr>
          <a:xfrm>
            <a:off x="7533972" y="306654"/>
            <a:ext cx="3956654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Company Wise Data Analyst Interview Questions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E729E-E295-811A-88A3-E9AED2A4B9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067" y="2180941"/>
            <a:ext cx="918451" cy="1070851"/>
          </a:xfrm>
          <a:prstGeom prst="rect">
            <a:avLst/>
          </a:prstGeom>
        </p:spPr>
      </p:pic>
      <p:sp>
        <p:nvSpPr>
          <p:cNvPr id="23" name="Rectangle: Rounded Corners 22">
            <a:hlinkClick r:id="rId10"/>
            <a:extLst>
              <a:ext uri="{FF2B5EF4-FFF2-40B4-BE49-F238E27FC236}">
                <a16:creationId xmlns:a16="http://schemas.microsoft.com/office/drawing/2014/main" id="{2EB138D9-3095-3691-5250-E47F14389D7C}"/>
              </a:ext>
            </a:extLst>
          </p:cNvPr>
          <p:cNvSpPr/>
          <p:nvPr/>
        </p:nvSpPr>
        <p:spPr>
          <a:xfrm>
            <a:off x="7533970" y="5143500"/>
            <a:ext cx="3956655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Warehousing interview questions</a:t>
            </a:r>
          </a:p>
        </p:txBody>
      </p:sp>
      <p:pic>
        <p:nvPicPr>
          <p:cNvPr id="34" name="Picture 33" descr="A black background with a black square&#10;&#10;AI-generated content may be incorrect.">
            <a:hlinkClick r:id="rId25"/>
            <a:extLst>
              <a:ext uri="{FF2B5EF4-FFF2-40B4-BE49-F238E27FC236}">
                <a16:creationId xmlns:a16="http://schemas.microsoft.com/office/drawing/2014/main" id="{848741CB-6A63-1B48-164F-442712F7966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27"/>
            <a:extLst>
              <a:ext uri="{FF2B5EF4-FFF2-40B4-BE49-F238E27FC236}">
                <a16:creationId xmlns:a16="http://schemas.microsoft.com/office/drawing/2014/main" id="{51CC84DF-7E94-1ACB-65C1-AAEF033926D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C5016D-45DD-8EB5-3C7D-14F45E8707CB}"/>
              </a:ext>
            </a:extLst>
          </p:cNvPr>
          <p:cNvSpPr/>
          <p:nvPr/>
        </p:nvSpPr>
        <p:spPr>
          <a:xfrm>
            <a:off x="13500097" y="5143500"/>
            <a:ext cx="4080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How to import CSV into MYSQL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FB240-F89D-3808-B230-0005AB00AE71}"/>
              </a:ext>
            </a:extLst>
          </p:cNvPr>
          <p:cNvSpPr txBox="1"/>
          <p:nvPr/>
        </p:nvSpPr>
        <p:spPr>
          <a:xfrm>
            <a:off x="9025020" y="9312200"/>
            <a:ext cx="92329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Blog and Clap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89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39" grpId="0"/>
      <p:bldP spid="741" grpId="0"/>
      <p:bldP spid="743" grpId="0"/>
      <p:bldP spid="747" grpId="0"/>
      <p:bldP spid="749" grpId="0"/>
      <p:bldP spid="769" grpId="0"/>
      <p:bldP spid="771" grpId="0"/>
      <p:bldP spid="77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F5397-3A71-1FE9-1BEC-ACF8D035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B341A16E-39AA-E3BB-E9DF-2E620FBD8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7AB18BDB-A4C9-E455-7BDB-141304D4F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438A6629-60EB-9BE9-8627-0BE3BC3F5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E9A7363F-D1BD-D4E3-807F-F78694C29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2F988454-6E87-E80D-E65F-AD24A29FD3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EB1F9531-6F55-74A8-5E6F-6D6D5118E39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33337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341D8C38-8BC1-08CE-4BCB-173A60FAF2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="" xmlns:a16="http://schemas.microsoft.com/office/drawing/2014/main" xmlns:asvg="http://schemas.microsoft.com/office/drawing/2016/SVG/main" xmlns:p14="http://schemas.microsoft.com/office/powerpoint/2010/main" xmlns:a14="http://schemas.microsoft.com/office/drawing/2010/main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B87B4D27-E744-03C7-93F5-A931300854AE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3848D8-EB2A-F6A4-DD28-8F5B82BE4BDA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6E10B4DD-E575-5059-F735-02E7BDD7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7D3EF6E1-8ADE-2E22-63C1-B22CCA1FA0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3EB345-9B41-7F74-EBA2-737FF11F22D4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74919E8D-810F-B061-F54F-8E29715757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3EE07A01-9A08-B982-7D8D-9A6B39D381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C8B3AC-AAED-D0A0-E9C0-72E21D74F8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55DA4B-9EBE-A014-3947-4FC90E3339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320194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8B8-3565-746E-67A2-A9C7FBCD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Rect">
            <a:extLst>
              <a:ext uri="{FF2B5EF4-FFF2-40B4-BE49-F238E27FC236}">
                <a16:creationId xmlns:a16="http://schemas.microsoft.com/office/drawing/2014/main" id="{BF43E46B-8C02-87FD-E3D3-EF02BAEAD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6667500" cy="6667500"/>
          </a:xfrm>
          <a:prstGeom prst="rect">
            <a:avLst/>
          </a:prstGeom>
        </p:spPr>
      </p:pic>
      <p:pic>
        <p:nvPicPr>
          <p:cNvPr id="747" name="::before">
            <a:extLst>
              <a:ext uri="{FF2B5EF4-FFF2-40B4-BE49-F238E27FC236}">
                <a16:creationId xmlns:a16="http://schemas.microsoft.com/office/drawing/2014/main" id="{38EED05A-0E75-BF80-7CB6-152BE42618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pic>
        <p:nvPicPr>
          <p:cNvPr id="749" name="::after">
            <a:extLst>
              <a:ext uri="{FF2B5EF4-FFF2-40B4-BE49-F238E27FC236}">
                <a16:creationId xmlns:a16="http://schemas.microsoft.com/office/drawing/2014/main" id="{8C0DBE87-EE1C-2DA4-6B53-FC14129376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0" y="0"/>
            <a:ext cx="6162824" cy="10287000"/>
          </a:xfrm>
          <a:prstGeom prst="rect">
            <a:avLst/>
          </a:prstGeom>
        </p:spPr>
      </p:pic>
      <p:sp>
        <p:nvSpPr>
          <p:cNvPr id="769" name="Click here to edit title-429">
            <a:extLst>
              <a:ext uri="{FF2B5EF4-FFF2-40B4-BE49-F238E27FC236}">
                <a16:creationId xmlns:a16="http://schemas.microsoft.com/office/drawing/2014/main" id="{5637C0CE-D511-B5A2-A9A2-119CC6A59651}"/>
              </a:ext>
            </a:extLst>
          </p:cNvPr>
          <p:cNvSpPr txBox="1"/>
          <p:nvPr/>
        </p:nvSpPr>
        <p:spPr>
          <a:xfrm>
            <a:off x="338204" y="990600"/>
            <a:ext cx="5824620" cy="67710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Certification Preparation </a:t>
            </a:r>
          </a:p>
        </p:txBody>
      </p:sp>
      <p:sp>
        <p:nvSpPr>
          <p:cNvPr id="771" name="Click here to edit subtitle-491">
            <a:extLst>
              <a:ext uri="{FF2B5EF4-FFF2-40B4-BE49-F238E27FC236}">
                <a16:creationId xmlns:a16="http://schemas.microsoft.com/office/drawing/2014/main" id="{AD6C6685-B904-C8B7-0881-10C730EC9465}"/>
              </a:ext>
            </a:extLst>
          </p:cNvPr>
          <p:cNvSpPr txBox="1"/>
          <p:nvPr/>
        </p:nvSpPr>
        <p:spPr>
          <a:xfrm>
            <a:off x="338204" y="1715333"/>
            <a:ext cx="5656196" cy="15591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Follow the links and prepare for the Certification. If you need any help or have additional questions, I am happy to assist you on your Certification  preparation journey </a:t>
            </a:r>
          </a:p>
        </p:txBody>
      </p:sp>
      <p:sp>
        <p:nvSpPr>
          <p:cNvPr id="773" name="Click here to edit label-416">
            <a:extLst>
              <a:ext uri="{FF2B5EF4-FFF2-40B4-BE49-F238E27FC236}">
                <a16:creationId xmlns:a16="http://schemas.microsoft.com/office/drawing/2014/main" id="{46FB03A1-3BAE-B96D-3778-13D79F29F7D6}"/>
              </a:ext>
            </a:extLst>
          </p:cNvPr>
          <p:cNvSpPr txBox="1"/>
          <p:nvPr/>
        </p:nvSpPr>
        <p:spPr>
          <a:xfrm>
            <a:off x="685800" y="647700"/>
            <a:ext cx="5000625" cy="2952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KEY INSIGHTS</a:t>
            </a:r>
          </a:p>
        </p:txBody>
      </p:sp>
      <p:pic>
        <p:nvPicPr>
          <p:cNvPr id="35" name="Picture 34">
            <a:hlinkClick r:id="rId5"/>
            <a:extLst>
              <a:ext uri="{FF2B5EF4-FFF2-40B4-BE49-F238E27FC236}">
                <a16:creationId xmlns:a16="http://schemas.microsoft.com/office/drawing/2014/main" id="{FC88940E-AC9E-1052-1F1E-CAEF9800B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57" y="8476280"/>
            <a:ext cx="1852136" cy="691116"/>
          </a:xfrm>
          <a:prstGeom prst="rect">
            <a:avLst/>
          </a:prstGeom>
        </p:spPr>
      </p:pic>
      <p:pic>
        <p:nvPicPr>
          <p:cNvPr id="37" name="Picture 36">
            <a:hlinkClick r:id="rId7"/>
            <a:extLst>
              <a:ext uri="{FF2B5EF4-FFF2-40B4-BE49-F238E27FC236}">
                <a16:creationId xmlns:a16="http://schemas.microsoft.com/office/drawing/2014/main" id="{5F6458F9-DCB4-F660-29C3-5B601CC956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63" y="9591180"/>
            <a:ext cx="1933029" cy="553999"/>
          </a:xfrm>
          <a:prstGeom prst="rect">
            <a:avLst/>
          </a:prstGeom>
        </p:spPr>
      </p:pic>
      <p:pic>
        <p:nvPicPr>
          <p:cNvPr id="5" name="Picture 4" descr="A blue logo with two black eyes&#10;&#10;AI-generated content may be incorrect.">
            <a:hlinkClick r:id="rId9"/>
            <a:extLst>
              <a:ext uri="{FF2B5EF4-FFF2-40B4-BE49-F238E27FC236}">
                <a16:creationId xmlns:a16="http://schemas.microsoft.com/office/drawing/2014/main" id="{0D826995-01D7-D91E-D5CD-7BB9981D2A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15" y="6516959"/>
            <a:ext cx="1596481" cy="1596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199BB7-474F-8329-6BF7-E5243D44C898}"/>
              </a:ext>
            </a:extLst>
          </p:cNvPr>
          <p:cNvSpPr txBox="1"/>
          <p:nvPr/>
        </p:nvSpPr>
        <p:spPr>
          <a:xfrm>
            <a:off x="45202" y="6859661"/>
            <a:ext cx="3153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Let's connect on Discord for clearing doubts and getting help with Certification.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A7082-A20D-93B2-53B6-2D638A5723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2" y="6864540"/>
            <a:ext cx="918451" cy="9184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B0DB75-45EE-64BB-8898-08E07C6609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113" y="2083713"/>
            <a:ext cx="918451" cy="1070851"/>
          </a:xfrm>
          <a:prstGeom prst="rect">
            <a:avLst/>
          </a:prstGeom>
        </p:spPr>
      </p:pic>
      <p:pic>
        <p:nvPicPr>
          <p:cNvPr id="34" name="Picture 33" descr="A black background with a black square&#10;&#10;AI-generated content may be incorrect.">
            <a:hlinkClick r:id="rId12"/>
            <a:extLst>
              <a:ext uri="{FF2B5EF4-FFF2-40B4-BE49-F238E27FC236}">
                <a16:creationId xmlns:a16="http://schemas.microsoft.com/office/drawing/2014/main" id="{AC3AB2E5-47D2-CE93-5E9B-E20EF31748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8558084"/>
            <a:ext cx="1596481" cy="702647"/>
          </a:xfrm>
          <a:prstGeom prst="rect">
            <a:avLst/>
          </a:prstGeom>
        </p:spPr>
      </p:pic>
      <p:pic>
        <p:nvPicPr>
          <p:cNvPr id="38" name="Picture 37" descr="A logo on a black background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A42BD576-8E38-8460-68F8-7B30D7A9B0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2" y="9496866"/>
            <a:ext cx="1596481" cy="553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554E0E-51FF-2F9C-477B-8CE0372B3A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27" y="3322103"/>
            <a:ext cx="3289769" cy="3289769"/>
          </a:xfrm>
          <a:prstGeom prst="rect">
            <a:avLst/>
          </a:prstGeom>
        </p:spPr>
      </p:pic>
      <p:sp>
        <p:nvSpPr>
          <p:cNvPr id="4" name="Rectangle: Rounded Corners 3">
            <a:hlinkClick r:id="rId17"/>
            <a:extLst>
              <a:ext uri="{FF2B5EF4-FFF2-40B4-BE49-F238E27FC236}">
                <a16:creationId xmlns:a16="http://schemas.microsoft.com/office/drawing/2014/main" id="{69D201C1-9513-619F-DAEF-F0D9822A8B6E}"/>
              </a:ext>
            </a:extLst>
          </p:cNvPr>
          <p:cNvSpPr/>
          <p:nvPr/>
        </p:nvSpPr>
        <p:spPr>
          <a:xfrm>
            <a:off x="7199531" y="811190"/>
            <a:ext cx="3773109" cy="87398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Tableau Desktop Specialist</a:t>
            </a:r>
          </a:p>
        </p:txBody>
      </p:sp>
      <p:sp>
        <p:nvSpPr>
          <p:cNvPr id="7" name="Rectangle: Rounded Corners 6">
            <a:hlinkClick r:id="rId18"/>
            <a:extLst>
              <a:ext uri="{FF2B5EF4-FFF2-40B4-BE49-F238E27FC236}">
                <a16:creationId xmlns:a16="http://schemas.microsoft.com/office/drawing/2014/main" id="{4817D88E-4361-338F-B575-18217F68D85E}"/>
              </a:ext>
            </a:extLst>
          </p:cNvPr>
          <p:cNvSpPr/>
          <p:nvPr/>
        </p:nvSpPr>
        <p:spPr>
          <a:xfrm>
            <a:off x="13128548" y="753308"/>
            <a:ext cx="4011543" cy="914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BI Data Analyst-PL300</a:t>
            </a:r>
          </a:p>
        </p:txBody>
      </p:sp>
      <p:sp>
        <p:nvSpPr>
          <p:cNvPr id="9" name="Rectangle: Rounded Corners 8">
            <a:hlinkClick r:id="rId19"/>
            <a:extLst>
              <a:ext uri="{FF2B5EF4-FFF2-40B4-BE49-F238E27FC236}">
                <a16:creationId xmlns:a16="http://schemas.microsoft.com/office/drawing/2014/main" id="{EA9CD4F9-A618-762D-4428-83E80BDE765F}"/>
              </a:ext>
            </a:extLst>
          </p:cNvPr>
          <p:cNvSpPr/>
          <p:nvPr/>
        </p:nvSpPr>
        <p:spPr>
          <a:xfrm>
            <a:off x="7138465" y="2057914"/>
            <a:ext cx="3834175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Microsoft Fabric DP-600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4E7E9A-0B51-E269-5C07-8EC3A6876307}"/>
              </a:ext>
            </a:extLst>
          </p:cNvPr>
          <p:cNvSpPr txBox="1"/>
          <p:nvPr/>
        </p:nvSpPr>
        <p:spPr>
          <a:xfrm>
            <a:off x="6969126" y="5143500"/>
            <a:ext cx="11456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We would truly appreciate it if you could take a moment to </a:t>
            </a:r>
            <a:r>
              <a:rPr lang="en-US" b="1" dirty="0"/>
              <a:t>rate the test</a:t>
            </a:r>
            <a:r>
              <a:rPr lang="en-US" dirty="0"/>
              <a:t> and share your feedback. Your support helps us improve and continue creating quality content.</a:t>
            </a:r>
          </a:p>
          <a:p>
            <a:pPr>
              <a:buNone/>
            </a:pPr>
            <a:r>
              <a:rPr lang="en-US" b="1" dirty="0"/>
              <a:t>Thank you for your time and participation!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3E7C8-60A9-8885-E999-939B802CC00A}"/>
              </a:ext>
            </a:extLst>
          </p:cNvPr>
          <p:cNvSpPr txBox="1"/>
          <p:nvPr/>
        </p:nvSpPr>
        <p:spPr>
          <a:xfrm>
            <a:off x="6969126" y="4774168"/>
            <a:ext cx="9232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You can access the test for </a:t>
            </a:r>
            <a:r>
              <a:rPr lang="en-US" b="1" dirty="0"/>
              <a:t>free</a:t>
            </a:r>
            <a:r>
              <a:rPr lang="en-US" dirty="0"/>
              <a:t> using the link below—no charges or sign-ups required.</a:t>
            </a:r>
          </a:p>
        </p:txBody>
      </p:sp>
      <p:sp>
        <p:nvSpPr>
          <p:cNvPr id="2" name="Rectangle: Rounded Corners 1">
            <a:hlinkClick r:id="rId20"/>
            <a:extLst>
              <a:ext uri="{FF2B5EF4-FFF2-40B4-BE49-F238E27FC236}">
                <a16:creationId xmlns:a16="http://schemas.microsoft.com/office/drawing/2014/main" id="{7E1BF784-C1B6-7109-AA3D-D25EA63470DA}"/>
              </a:ext>
            </a:extLst>
          </p:cNvPr>
          <p:cNvSpPr/>
          <p:nvPr/>
        </p:nvSpPr>
        <p:spPr>
          <a:xfrm>
            <a:off x="13128548" y="2101162"/>
            <a:ext cx="4011543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    Domo Professional Certification</a:t>
            </a:r>
          </a:p>
        </p:txBody>
      </p:sp>
      <p:sp>
        <p:nvSpPr>
          <p:cNvPr id="11" name="Rectangle: Rounded Corners 10">
            <a:hlinkClick r:id="rId21"/>
            <a:extLst>
              <a:ext uri="{FF2B5EF4-FFF2-40B4-BE49-F238E27FC236}">
                <a16:creationId xmlns:a16="http://schemas.microsoft.com/office/drawing/2014/main" id="{04384639-EB85-E212-AF16-1E0BFE03474A}"/>
              </a:ext>
            </a:extLst>
          </p:cNvPr>
          <p:cNvSpPr/>
          <p:nvPr/>
        </p:nvSpPr>
        <p:spPr>
          <a:xfrm>
            <a:off x="7138464" y="3349334"/>
            <a:ext cx="3834175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Snowpro</a:t>
            </a:r>
            <a:r>
              <a:rPr lang="en-US" dirty="0"/>
              <a:t> Certification</a:t>
            </a:r>
          </a:p>
        </p:txBody>
      </p:sp>
      <p:sp>
        <p:nvSpPr>
          <p:cNvPr id="13" name="Rectangle: Rounded Corners 12">
            <a:hlinkClick r:id="rId22"/>
            <a:extLst>
              <a:ext uri="{FF2B5EF4-FFF2-40B4-BE49-F238E27FC236}">
                <a16:creationId xmlns:a16="http://schemas.microsoft.com/office/drawing/2014/main" id="{5EBF9A4E-8928-A5FA-EE7B-1839964D3657}"/>
              </a:ext>
            </a:extLst>
          </p:cNvPr>
          <p:cNvSpPr/>
          <p:nvPr/>
        </p:nvSpPr>
        <p:spPr>
          <a:xfrm>
            <a:off x="13134798" y="3408597"/>
            <a:ext cx="4005293" cy="87398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Snowpro</a:t>
            </a:r>
            <a:r>
              <a:rPr lang="en-US" dirty="0"/>
              <a:t> Gen AI Certification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C75089-B9AD-3EAA-516E-9234EC201CDB}"/>
              </a:ext>
            </a:extLst>
          </p:cNvPr>
          <p:cNvSpPr txBox="1"/>
          <p:nvPr/>
        </p:nvSpPr>
        <p:spPr>
          <a:xfrm>
            <a:off x="6969126" y="6550231"/>
            <a:ext cx="111791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If you’re preparing and need the right guidance, this test will help you assess your knowledge and improve confidence.</a:t>
            </a:r>
          </a:p>
          <a:p>
            <a:pPr>
              <a:buNone/>
            </a:pPr>
            <a:r>
              <a:rPr lang="en-US" dirty="0"/>
              <a:t>For any guidance or queries, feel free to connect with me on LinkedIn:</a:t>
            </a:r>
            <a:br>
              <a:rPr lang="en-US" dirty="0"/>
            </a:br>
            <a:r>
              <a:rPr lang="en-US" dirty="0"/>
              <a:t>👉 </a:t>
            </a:r>
            <a:r>
              <a:rPr lang="en-US" dirty="0">
                <a:hlinkClick r:id="rId23"/>
              </a:rPr>
              <a:t>https://www.linkedin.com/in/mahendra-singh-%F0%9F%9A%80%E2%9D%84%EF%B8%8F-%F0%9F%90%8D-%F0%9F%A6%84-83699485/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1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4" dur="6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6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6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" grpId="0"/>
      <p:bldP spid="747" grpId="0"/>
      <p:bldP spid="749" grpId="0"/>
      <p:bldP spid="769" grpId="0"/>
      <p:bldP spid="771" grpId="0"/>
      <p:bldP spid="7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D6328-0671-E7EE-E761-7B15A43CA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899A86A5-095A-1CEC-3F64-A5B8EFB1C8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person holding a tablet&#10;&#10;AI-generated content may be incorrect.">
            <a:extLst>
              <a:ext uri="{FF2B5EF4-FFF2-40B4-BE49-F238E27FC236}">
                <a16:creationId xmlns:a16="http://schemas.microsoft.com/office/drawing/2014/main" id="{6B644AC6-DBA9-80CA-C960-FDE854F6E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1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4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60531" y="0"/>
            <a:ext cx="10239375" cy="10287000"/>
          </a:xfrm>
          <a:prstGeom prst="rect">
            <a:avLst/>
          </a:prstGeom>
        </p:spPr>
      </p:pic>
      <p:pic>
        <p:nvPicPr>
          <p:cNvPr id="55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9D730FB-D099-412A-99A7-40B0614AAB0B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5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8F734941-018C-4491-96EE-07E2821B2F49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554" name="d46a6180-f41f-481f-aaae-07d2a87bf9e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23812" y="1822037"/>
            <a:ext cx="18288000" cy="10287000"/>
          </a:xfrm>
          <a:prstGeom prst="rect">
            <a:avLst/>
          </a:prstGeom>
        </p:spPr>
      </p:pic>
      <p:pic>
        <p:nvPicPr>
          <p:cNvPr id="570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6D7D6EF2-99E6-4EC8-9A1F-E87367700575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1159395" y="6771227"/>
            <a:ext cx="388620" cy="388620"/>
          </a:xfrm>
          <a:prstGeom prst="rect">
            <a:avLst/>
          </a:prstGeom>
        </p:spPr>
      </p:pic>
      <p:sp>
        <p:nvSpPr>
          <p:cNvPr id="580" name="Click here to edit 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85800" y="724963"/>
            <a:ext cx="169640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Always Stay in Touch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86B4CB-6509-4FDA-823D-8FB5C200B48D}"/>
              </a:ext>
            </a:extLst>
          </p:cNvPr>
          <p:cNvSpPr/>
          <p:nvPr/>
        </p:nvSpPr>
        <p:spPr>
          <a:xfrm>
            <a:off x="2263142" y="2188875"/>
            <a:ext cx="137617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Coming together is a beginning, staying together is progress, and working together is success.</a:t>
            </a:r>
          </a:p>
        </p:txBody>
      </p:sp>
      <p:pic>
        <p:nvPicPr>
          <p:cNvPr id="31" name="Picture 30">
            <a:hlinkClick r:id="rId9"/>
            <a:extLst>
              <a:ext uri="{FF2B5EF4-FFF2-40B4-BE49-F238E27FC236}">
                <a16:creationId xmlns:a16="http://schemas.microsoft.com/office/drawing/2014/main" id="{306C4AAE-E83D-4FB9-AFD6-D27FEDD2C2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6548" y="3185445"/>
            <a:ext cx="4047436" cy="1163485"/>
          </a:xfrm>
          <a:prstGeom prst="rect">
            <a:avLst/>
          </a:prstGeom>
        </p:spPr>
      </p:pic>
      <p:pic>
        <p:nvPicPr>
          <p:cNvPr id="33" name="Picture 32">
            <a:hlinkClick r:id="rId11"/>
            <a:extLst>
              <a:ext uri="{FF2B5EF4-FFF2-40B4-BE49-F238E27FC236}">
                <a16:creationId xmlns:a16="http://schemas.microsoft.com/office/drawing/2014/main" id="{4F03EE01-6339-4F69-9F53-BA9D60545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643" y="3161295"/>
            <a:ext cx="3034891" cy="12117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BE9F6E-7FB0-4E72-94B1-4DF71607B8D8}"/>
              </a:ext>
            </a:extLst>
          </p:cNvPr>
          <p:cNvSpPr/>
          <p:nvPr/>
        </p:nvSpPr>
        <p:spPr>
          <a:xfrm>
            <a:off x="235644" y="9772650"/>
            <a:ext cx="4350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© 2025 </a:t>
            </a:r>
            <a:r>
              <a:rPr lang="en-US" dirty="0" err="1"/>
              <a:t>Mahendra</a:t>
            </a:r>
            <a:r>
              <a:rPr lang="en-US" dirty="0"/>
              <a:t> Singh. All rights reserved.</a:t>
            </a:r>
          </a:p>
        </p:txBody>
      </p:sp>
      <p:pic>
        <p:nvPicPr>
          <p:cNvPr id="9" name="Picture 8" descr="A black background with a black square&#10;&#10;AI-generated content may be incorrect.">
            <a:hlinkClick r:id="rId13"/>
            <a:extLst>
              <a:ext uri="{FF2B5EF4-FFF2-40B4-BE49-F238E27FC236}">
                <a16:creationId xmlns:a16="http://schemas.microsoft.com/office/drawing/2014/main" id="{22A2A157-200F-2004-D2D5-ED113CC3F4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19" y="3155668"/>
            <a:ext cx="2927592" cy="1323003"/>
          </a:xfrm>
          <a:prstGeom prst="rect">
            <a:avLst/>
          </a:prstGeom>
        </p:spPr>
      </p:pic>
      <p:pic>
        <p:nvPicPr>
          <p:cNvPr id="13" name="Picture 12" descr="A logo on a black background&#10;&#10;AI-generated content may be incorrect.">
            <a:hlinkClick r:id="rId15"/>
            <a:extLst>
              <a:ext uri="{FF2B5EF4-FFF2-40B4-BE49-F238E27FC236}">
                <a16:creationId xmlns:a16="http://schemas.microsoft.com/office/drawing/2014/main" id="{B99026E7-C645-8EDF-A61E-04F5A76719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111" y="2813256"/>
            <a:ext cx="4676775" cy="1724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0A0BB5-917E-CBEA-6DA7-A66765148EA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50" y="4478671"/>
            <a:ext cx="918451" cy="9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6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6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480"/>
                                  </p:stCondLst>
                                  <p:childTnLst>
                                    <p:animMotion origin="layout" path="M 1.9709269E-06 0.04629686 L 1.9709269E-06 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6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  <p:bldP spid="548" grpId="0"/>
      <p:bldP spid="550" grpId="0"/>
      <p:bldP spid="552" grpId="0"/>
      <p:bldP spid="554" grpId="0"/>
      <p:bldP spid="570" grpId="0"/>
      <p:bldP spid="58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386B3-2799-64F1-7F63-E7652B40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22BAA43C-1688-B593-34EF-616E1604DD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1301982" y="3383138"/>
            <a:ext cx="6259068" cy="3520725"/>
          </a:xfrm>
          <a:prstGeom prst="rect">
            <a:avLst/>
          </a:prstGeom>
        </p:spPr>
      </p:pic>
      <p:pic>
        <p:nvPicPr>
          <p:cNvPr id="6" name="Picture 5" descr="A person wearing virtual reality goggles&#10;&#10;AI-generated content may be incorrect.">
            <a:extLst>
              <a:ext uri="{FF2B5EF4-FFF2-40B4-BE49-F238E27FC236}">
                <a16:creationId xmlns:a16="http://schemas.microsoft.com/office/drawing/2014/main" id="{DAB07B1A-68A4-86FE-4157-4ABC3E13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5D22B-9306-156F-B16E-78C0531B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1903B7A9-643A-9E9A-DCE8-E47AE2F652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A person wearing glasses and a black background&#10;&#10;AI-generated content may be incorrect.">
            <a:extLst>
              <a:ext uri="{FF2B5EF4-FFF2-40B4-BE49-F238E27FC236}">
                <a16:creationId xmlns:a16="http://schemas.microsoft.com/office/drawing/2014/main" id="{B1B5E33C-D35A-C5DE-F64A-33BF68C4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67301" y="73165"/>
            <a:ext cx="18288000" cy="10184159"/>
          </a:xfrm>
          <a:prstGeom prst="rect">
            <a:avLst/>
          </a:prstGeom>
        </p:spPr>
      </p:pic>
      <p:pic>
        <p:nvPicPr>
          <p:cNvPr id="30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8634073" y="6795873"/>
            <a:ext cx="6023620" cy="3388286"/>
          </a:xfrm>
          <a:prstGeom prst="rect">
            <a:avLst/>
          </a:prstGeom>
        </p:spPr>
      </p:pic>
      <p:pic>
        <p:nvPicPr>
          <p:cNvPr id="305" name="layoutShapeInnerChild6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E11DE8FF-98C6-4FE3-9008-58D275F4E5F6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9625429" y="0"/>
            <a:ext cx="8595270" cy="10184159"/>
          </a:xfrm>
          <a:prstGeom prst="rect">
            <a:avLst/>
          </a:prstGeom>
        </p:spPr>
      </p:pic>
      <p:sp>
        <p:nvSpPr>
          <p:cNvPr id="307" name="Awesome Presentation Title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96369" y="914400"/>
            <a:ext cx="12125195" cy="91050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7128"/>
              </a:lnSpc>
            </a:pPr>
            <a:r>
              <a:rPr lang="en-US" sz="6600" spc="-132" dirty="0">
                <a:solidFill>
                  <a:srgbClr val="FF0000"/>
                </a:solidFill>
                <a:latin typeface="IBM Plex Serif SemiBold" panose="00000700000000000000" pitchFamily="2" charset="0"/>
              </a:rPr>
              <a:t>Axon</a:t>
            </a:r>
            <a:r>
              <a:rPr lang="en-US" sz="6600" spc="-13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Project on CRM Analytics</a:t>
            </a:r>
          </a:p>
        </p:txBody>
      </p:sp>
      <p:sp>
        <p:nvSpPr>
          <p:cNvPr id="311" name="Presenter Name-43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14400" y="8867775"/>
            <a:ext cx="7362825" cy="43858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2700" spc="-54" dirty="0" err="1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Mahendra</a:t>
            </a:r>
            <a:r>
              <a:rPr lang="en-US" sz="2700" spc="-5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 Singh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1C9724-3E6D-4490-BE8F-9F0D68BD4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6" y="7887132"/>
            <a:ext cx="2449991" cy="1044822"/>
          </a:xfrm>
          <a:prstGeom prst="rect">
            <a:avLst/>
          </a:prstGeom>
        </p:spPr>
      </p:pic>
      <p:pic>
        <p:nvPicPr>
          <p:cNvPr id="10" name="Picture 2" descr="Image result for tableau">
            <a:extLst>
              <a:ext uri="{FF2B5EF4-FFF2-40B4-BE49-F238E27FC236}">
                <a16:creationId xmlns:a16="http://schemas.microsoft.com/office/drawing/2014/main" id="{6FF5BAA2-D474-411E-8E01-6868D4FED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071" y="7865336"/>
            <a:ext cx="1486964" cy="86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002AAA-48FB-4C7B-907D-FF7BA392B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" y="73164"/>
            <a:ext cx="2451034" cy="681833"/>
          </a:xfrm>
          <a:prstGeom prst="rect">
            <a:avLst/>
          </a:prstGeom>
        </p:spPr>
      </p:pic>
      <p:pic>
        <p:nvPicPr>
          <p:cNvPr id="1026" name="Picture 2" descr="MySQL round logo transparent PNG - StickPNG">
            <a:extLst>
              <a:ext uri="{FF2B5EF4-FFF2-40B4-BE49-F238E27FC236}">
                <a16:creationId xmlns:a16="http://schemas.microsoft.com/office/drawing/2014/main" id="{3684BE70-4813-439C-ACDC-861F45B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06" y="7961059"/>
            <a:ext cx="766213" cy="76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714411-B214-4187-A5C8-6BFD2F68CD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857" y="2080368"/>
            <a:ext cx="6365143" cy="5211405"/>
          </a:xfrm>
          <a:prstGeom prst="rect">
            <a:avLst/>
          </a:prstGeom>
        </p:spPr>
      </p:pic>
      <p:pic>
        <p:nvPicPr>
          <p:cNvPr id="5" name="Picture 4" descr="A logo of a company&#10;&#10;AI-generated content may be incorrect.">
            <a:extLst>
              <a:ext uri="{FF2B5EF4-FFF2-40B4-BE49-F238E27FC236}">
                <a16:creationId xmlns:a16="http://schemas.microsoft.com/office/drawing/2014/main" id="{5DA0F94F-6BB2-48D1-4B0F-FC1B53605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29" y="8056162"/>
            <a:ext cx="741362" cy="7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89145E-07 0.07407118 L -3.1789145E-07 -2.8936952E-06 E" pathEditMode="relative" ptsTypes="">
                                      <p:cBhvr>
                                        <p:cTn id="14" dur="12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9" dur="6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4" dur="6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/>
      <p:bldP spid="305" grpId="0"/>
      <p:bldP spid="307" grpId="0"/>
      <p:bldP spid="3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27" name="layoutShapeInnerChild5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2E72EA-C5F0-4DB8-B6ED-E46A1AE6294C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0"/>
            <a:ext cx="1009650" cy="1304925"/>
          </a:xfrm>
          <a:prstGeom prst="rect">
            <a:avLst/>
          </a:prstGeom>
        </p:spPr>
      </p:pic>
      <p:pic>
        <p:nvPicPr>
          <p:cNvPr id="83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tretch/>
        </p:blipFill>
        <p:spPr>
          <a:xfrm>
            <a:off x="11173863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5" name="coverimage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tretch/>
        </p:blipFill>
        <p:spPr>
          <a:xfrm>
            <a:off x="11173968" y="685800"/>
            <a:ext cx="6429375" cy="8915400"/>
          </a:xfrm>
          <a:prstGeom prst="rect">
            <a:avLst/>
          </a:prstGeom>
          <a:effectLst>
            <a:outerShdw blurRad="28575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837" name="layoutShapeInnerChild4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5EA00644-136D-42FE-A656-2B0828DF0B4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2363450" y="7305675"/>
            <a:ext cx="4095750" cy="2981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D38616-060F-47E6-A78F-09737C9BF391}"/>
              </a:ext>
            </a:extLst>
          </p:cNvPr>
          <p:cNvSpPr/>
          <p:nvPr/>
        </p:nvSpPr>
        <p:spPr>
          <a:xfrm>
            <a:off x="2041743" y="806524"/>
            <a:ext cx="6876790" cy="700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How Project Timeline Works</a:t>
            </a: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F186F203-E7FF-44A0-AFEB-31AD3A2C26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753543"/>
              </p:ext>
            </p:extLst>
          </p:nvPr>
        </p:nvGraphicFramePr>
        <p:xfrm>
          <a:off x="684657" y="2649225"/>
          <a:ext cx="7740291" cy="32755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3947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5716344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56559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Date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Task Description</a:t>
                      </a:r>
                      <a:endParaRPr lang="en-IN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week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Project </a:t>
                      </a:r>
                      <a:r>
                        <a:rPr lang="en-IN" b="1" dirty="0"/>
                        <a:t>Kick-off </a:t>
                      </a:r>
                      <a:r>
                        <a:rPr lang="en-IN" dirty="0"/>
                        <a:t>Meeting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week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Excel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53604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week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Tableau/SQL/QA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4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week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Implementation of KPI’s using </a:t>
                      </a:r>
                      <a:r>
                        <a:rPr lang="en-IN" b="1" dirty="0"/>
                        <a:t>Power</a:t>
                      </a:r>
                      <a:r>
                        <a:rPr lang="en-IN" b="1" baseline="0" dirty="0"/>
                        <a:t> BI/SQL/QA</a:t>
                      </a:r>
                      <a:endParaRPr lang="en-IN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54348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week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/>
                        <a:t>Final Presentation of the Project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4" dur="1200" fill="hold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19" dur="6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6067098E-06 0.046296295 L 2.6067098E-06 0 E" pathEditMode="relative" ptsTypes="">
                                      <p:cBhvr>
                                        <p:cTn id="24" dur="600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29" dur="1200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" grpId="0"/>
      <p:bldP spid="827" grpId="0"/>
      <p:bldP spid="833" grpId="0"/>
      <p:bldP spid="835" grpId="0"/>
      <p:bldP spid="8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1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1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690" y="0"/>
            <a:ext cx="10239375" cy="10287000"/>
          </a:xfrm>
          <a:prstGeom prst="rect">
            <a:avLst/>
          </a:prstGeom>
        </p:spPr>
      </p:pic>
      <p:pic>
        <p:nvPicPr>
          <p:cNvPr id="320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D447D3F8-93D1-453B-83F5-75E1A01F88BF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22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D28C7F6-BB24-4A95-BEB7-42B481537082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2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514600"/>
            <a:ext cx="2943225" cy="7067550"/>
          </a:xfrm>
          <a:prstGeom prst="rect">
            <a:avLst/>
          </a:prstGeom>
        </p:spPr>
      </p:pic>
      <p:sp>
        <p:nvSpPr>
          <p:cNvPr id="330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34123" y="2989209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Data Preparation (Excel Dashboard)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32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9161" y="4299186"/>
            <a:ext cx="2849648" cy="4127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Utilize the provided Excel data to create an initial dashboard.</a:t>
            </a:r>
          </a:p>
          <a:p>
            <a:pPr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basic data cleaning and transformation.</a:t>
            </a: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Identify key metrics (KPIs) and define data visualization requirements.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3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4541519" y="2500769"/>
            <a:ext cx="2943225" cy="7067550"/>
          </a:xfrm>
          <a:prstGeom prst="rect">
            <a:avLst/>
          </a:prstGeom>
        </p:spPr>
      </p:pic>
      <p:sp>
        <p:nvSpPr>
          <p:cNvPr id="340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743450" y="2940667"/>
            <a:ext cx="2381250" cy="70602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SQL Integration (Database Setup)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42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4603550" y="4299186"/>
            <a:ext cx="27848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Load the cleaned Excel files into a SQL database under a well-structured schema.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Normalize the data to maintain integrity and avoid redundancy.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Establish primary and foreign key relationships to ensure referential integrity.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4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7673131" y="2514600"/>
            <a:ext cx="2943225" cy="7067550"/>
          </a:xfrm>
          <a:prstGeom prst="rect">
            <a:avLst/>
          </a:prstGeom>
        </p:spPr>
      </p:pic>
      <p:pic>
        <p:nvPicPr>
          <p:cNvPr id="34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797804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8012773" y="2989209"/>
            <a:ext cx="2381250" cy="10779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BI Tool Connection (Data Modeling)</a:t>
            </a:r>
          </a:p>
          <a:p>
            <a:pPr algn="ctr">
              <a:lnSpc>
                <a:spcPts val="2862"/>
              </a:lnSpc>
            </a:pP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5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7761956" y="4301945"/>
            <a:ext cx="285424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Connect the SQL database to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Build a comprehensive data model with necessary joins and relationships.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Optimize the model for performance by indexing and aggregating data where required.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5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10804922" y="2514600"/>
            <a:ext cx="2943225" cy="7067550"/>
          </a:xfrm>
          <a:prstGeom prst="rect">
            <a:avLst/>
          </a:prstGeom>
        </p:spPr>
      </p:pic>
      <p:sp>
        <p:nvSpPr>
          <p:cNvPr id="360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1109865" y="3023776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Dashboard Development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62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906888" y="4301945"/>
            <a:ext cx="2632757" cy="4473276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Design interactive dashboards in Tableau and Power BI.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a user-friendly interface with filters, drill-throughs, and tooltips.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Incorporate advanced analytics, such as trend analysis and forecasting.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6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13936866" y="2514600"/>
            <a:ext cx="2943225" cy="7067550"/>
          </a:xfrm>
          <a:prstGeom prst="rect">
            <a:avLst/>
          </a:prstGeom>
        </p:spPr>
      </p:pic>
      <p:pic>
        <p:nvPicPr>
          <p:cNvPr id="36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241685" y="2819400"/>
            <a:ext cx="2333625" cy="2695575"/>
          </a:xfrm>
          <a:prstGeom prst="rect">
            <a:avLst/>
          </a:prstGeom>
          <a:effectLst>
            <a:outerShdw blurRad="1143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70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274032" y="3056235"/>
            <a:ext cx="2381250" cy="7334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pc="-36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Quality Assurance (QA &amp; Validation)</a:t>
            </a:r>
            <a:endParaRPr lang="en-US" sz="1800" spc="-36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sp>
        <p:nvSpPr>
          <p:cNvPr id="372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101591" y="4342540"/>
            <a:ext cx="2553691" cy="481952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Compare database records with dashboard visuals to ensure data accuracy.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Perform end-to-end testing of calculations and relationships.</a:t>
            </a:r>
          </a:p>
          <a:p>
            <a:pPr algn="ctr">
              <a:lnSpc>
                <a:spcPts val="2736"/>
              </a:lnSpc>
            </a:pPr>
            <a:endParaRPr lang="en-US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Validate against business requirements and make necessary improvements.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374" name="Click here to edit title-42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Steps for CRM Data Analytics</a:t>
            </a:r>
          </a:p>
        </p:txBody>
      </p:sp>
      <p:sp>
        <p:nvSpPr>
          <p:cNvPr id="376" name="Click here to edit label-48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PRESENTATION TOOLS</a:t>
            </a:r>
          </a:p>
        </p:txBody>
      </p:sp>
      <p:sp>
        <p:nvSpPr>
          <p:cNvPr id="378" name="Click here to edit subtitle-42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36651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Step-by-Step Workflow for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5166 L 0 -1.1302807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6295 L -1.6212464E-06 0 E" pathEditMode="relative" ptsTypes="">
                                      <p:cBhvr>
                                        <p:cTn id="49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-1.6212464E-06 0.046295166 L -1.6212464E-06 -1.1302807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59" dur="1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4" dur="1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6295 L 1.9391377E-06 0 E" pathEditMode="relative" ptsTypes="">
                                      <p:cBhvr>
                                        <p:cTn id="6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9391377E-06 0.046295166 L 1.9391377E-06 -1.1302807E-06 E" pathEditMode="relative" ptsTypes="">
                                      <p:cBhvr>
                                        <p:cTn id="7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7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6295 L 3.1789145E-07 0 E" pathEditMode="relative" ptsTypes="">
                                      <p:cBhvr>
                                        <p:cTn id="84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3.1789145E-07 0.046298612 L 3.1789145E-07 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4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9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6295 L -1.2715658E-06 0 E" pathEditMode="relative" ptsTypes="">
                                      <p:cBhvr>
                                        <p:cTn id="10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-1.2715658E-06 0.046298612 L -1.2715658E-06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14" dur="6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6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6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6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6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" grpId="0"/>
      <p:bldP spid="318" grpId="0"/>
      <p:bldP spid="320" grpId="0"/>
      <p:bldP spid="322" grpId="0"/>
      <p:bldP spid="324" grpId="0"/>
      <p:bldP spid="330" grpId="0"/>
      <p:bldP spid="332" grpId="0"/>
      <p:bldP spid="334" grpId="0"/>
      <p:bldP spid="340" grpId="0"/>
      <p:bldP spid="342" grpId="0"/>
      <p:bldP spid="344" grpId="0"/>
      <p:bldP spid="346" grpId="0"/>
      <p:bldP spid="350" grpId="0"/>
      <p:bldP spid="352" grpId="0"/>
      <p:bldP spid="354" grpId="0"/>
      <p:bldP spid="360" grpId="0"/>
      <p:bldP spid="362" grpId="0"/>
      <p:bldP spid="364" grpId="0"/>
      <p:bldP spid="366" grpId="0"/>
      <p:bldP spid="370" grpId="0"/>
      <p:bldP spid="372" grpId="0"/>
      <p:bldP spid="374" grpId="0"/>
      <p:bldP spid="376" grpId="0"/>
      <p:bldP spid="3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7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78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782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CDD7CF55-E0E7-4D33-B9AB-F600C352409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784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4B5DEC8-37AC-4A67-AC82-5FF9E1DE54F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786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2857500"/>
            <a:ext cx="5029200" cy="3124200"/>
          </a:xfrm>
          <a:prstGeom prst="rect">
            <a:avLst/>
          </a:prstGeom>
        </p:spPr>
      </p:pic>
      <p:sp>
        <p:nvSpPr>
          <p:cNvPr id="788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663017" y="3224918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Attendance</a:t>
            </a:r>
          </a:p>
        </p:txBody>
      </p:sp>
      <p:sp>
        <p:nvSpPr>
          <p:cNvPr id="790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14500" y="3745013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Attendance is mandatory for all participants.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Missing more than two meetings will result in your removal from the project.</a:t>
            </a:r>
          </a:p>
          <a:p>
            <a:pPr algn="ctr">
              <a:lnSpc>
                <a:spcPts val="2736"/>
              </a:lnSpc>
            </a:pP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6629400" y="2857500"/>
            <a:ext cx="5029200" cy="3124200"/>
          </a:xfrm>
          <a:prstGeom prst="rect">
            <a:avLst/>
          </a:prstGeom>
        </p:spPr>
      </p:pic>
      <p:sp>
        <p:nvSpPr>
          <p:cNvPr id="794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324820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Team Contribution Monitoring</a:t>
            </a:r>
          </a:p>
        </p:txBody>
      </p:sp>
      <p:sp>
        <p:nvSpPr>
          <p:cNvPr id="796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10387" y="3761832"/>
            <a:ext cx="4467225" cy="204953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All team members must actively contribute to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If any team member is not contributing, it is mandatory to inform the management regularly via call, WhatsApp, email, or during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weekly review meetings</a:t>
            </a:r>
            <a:endParaRPr lang="en-US" sz="1800" b="1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79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49100" y="2857500"/>
            <a:ext cx="5029200" cy="3124200"/>
          </a:xfrm>
          <a:prstGeom prst="rect">
            <a:avLst/>
          </a:prstGeom>
        </p:spPr>
      </p:pic>
      <p:sp>
        <p:nvSpPr>
          <p:cNvPr id="800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06463" y="3196659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Active Participation Requirement</a:t>
            </a:r>
          </a:p>
        </p:txBody>
      </p:sp>
      <p:sp>
        <p:nvSpPr>
          <p:cNvPr id="802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2130087" y="3694902"/>
            <a:ext cx="4467225" cy="17430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Merely attending meetings without making active contributions will lead to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removal from the project.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Active involvement with your group is </a:t>
            </a: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essential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 for continued participation.</a:t>
            </a:r>
          </a:p>
        </p:txBody>
      </p:sp>
      <p:pic>
        <p:nvPicPr>
          <p:cNvPr id="804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6172200"/>
            <a:ext cx="5029200" cy="3124200"/>
          </a:xfrm>
          <a:prstGeom prst="rect">
            <a:avLst/>
          </a:prstGeom>
        </p:spPr>
      </p:pic>
      <p:sp>
        <p:nvSpPr>
          <p:cNvPr id="806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89795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Tool-Specific Contributions</a:t>
            </a:r>
          </a:p>
        </p:txBody>
      </p:sp>
      <p:sp>
        <p:nvSpPr>
          <p:cNvPr id="808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758267" y="6816021"/>
            <a:ext cx="4467225" cy="2395784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As participants in the Data Analyst/Business Analyst track, you are required to contribute to all key tools, including: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Excel, Tableau, SQL, Power BI,</a:t>
            </a:r>
          </a:p>
          <a:p>
            <a:pPr algn="ctr">
              <a:lnSpc>
                <a:spcPts val="2736"/>
              </a:lnSpc>
            </a:pPr>
            <a:r>
              <a:rPr lang="en-US" b="1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PPT Presentations</a:t>
            </a:r>
          </a:p>
          <a:p>
            <a:pPr algn="ctr"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contribute to even a single tool may result in your removal from the project.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810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6629400" y="6172200"/>
            <a:ext cx="5029200" cy="3124200"/>
          </a:xfrm>
          <a:prstGeom prst="rect">
            <a:avLst/>
          </a:prstGeom>
        </p:spPr>
      </p:pic>
      <p:sp>
        <p:nvSpPr>
          <p:cNvPr id="812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455055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Weekly Review Presentations</a:t>
            </a:r>
          </a:p>
        </p:txBody>
      </p:sp>
      <p:sp>
        <p:nvSpPr>
          <p:cNvPr id="814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6934200" y="6988854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 group must present their project progress during weekly review meetings.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Consistent updates and well-prepared presentations are expected from all teams.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16" name="Click here to edit title-45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Project Participant Guidelines</a:t>
            </a:r>
          </a:p>
        </p:txBody>
      </p:sp>
      <p:sp>
        <p:nvSpPr>
          <p:cNvPr id="818" name="Click here to edit label-43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CRM Analytics Project </a:t>
            </a:r>
            <a:endParaRPr lang="en-US" sz="1800" b="1" spc="180" dirty="0">
              <a:solidFill>
                <a:srgbClr val="6E7177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sp>
        <p:nvSpPr>
          <p:cNvPr id="820" name="Click here to edit subtitle-40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40957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Empowering Communication through AI</a:t>
            </a:r>
          </a:p>
        </p:txBody>
      </p:sp>
      <p:pic>
        <p:nvPicPr>
          <p:cNvPr id="25" name="Rect">
            <a:extLst>
              <a:ext uri="{FF2B5EF4-FFF2-40B4-BE49-F238E27FC236}">
                <a16:creationId xmlns:a16="http://schemas.microsoft.com/office/drawing/2014/main" id="{24C35763-97C0-41DD-97C3-3F9774F366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1896725" y="6181725"/>
            <a:ext cx="5029200" cy="3124200"/>
          </a:xfrm>
          <a:prstGeom prst="rect">
            <a:avLst/>
          </a:prstGeom>
        </p:spPr>
      </p:pic>
      <p:sp>
        <p:nvSpPr>
          <p:cNvPr id="26" name="Primary Heading-4">
            <a:extLst>
              <a:ext uri="{FF2B5EF4-FFF2-40B4-BE49-F238E27FC236}">
                <a16:creationId xmlns:a16="http://schemas.microsoft.com/office/drawing/2014/main" id="{6F38ABF0-BC7E-48A3-8075-0F8620EBB7D6}"/>
              </a:ext>
            </a:extLst>
          </p:cNvPr>
          <p:cNvSpPr txBox="1"/>
          <p:nvPr/>
        </p:nvSpPr>
        <p:spPr>
          <a:xfrm>
            <a:off x="12070222" y="6425481"/>
            <a:ext cx="44672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-42" dirty="0">
                <a:latin typeface="IBM Plex Serif SemiBold" panose="00000700000000000000" pitchFamily="2" charset="0"/>
              </a:rPr>
              <a:t>Meeting Attendance Name</a:t>
            </a:r>
          </a:p>
        </p:txBody>
      </p:sp>
      <p:sp>
        <p:nvSpPr>
          <p:cNvPr id="27" name="Description of a primary heading-4">
            <a:extLst>
              <a:ext uri="{FF2B5EF4-FFF2-40B4-BE49-F238E27FC236}">
                <a16:creationId xmlns:a16="http://schemas.microsoft.com/office/drawing/2014/main" id="{11D1FFFB-CADA-4832-A8EC-685DE760E437}"/>
              </a:ext>
            </a:extLst>
          </p:cNvPr>
          <p:cNvSpPr txBox="1"/>
          <p:nvPr/>
        </p:nvSpPr>
        <p:spPr>
          <a:xfrm>
            <a:off x="12070222" y="7013996"/>
            <a:ext cx="4467225" cy="170328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You must join all meetings using the same name you registered with at </a:t>
            </a:r>
            <a:r>
              <a:rPr lang="en-US" b="1" spc="-18" dirty="0" err="1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Excelr</a:t>
            </a: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.</a:t>
            </a:r>
          </a:p>
          <a:p>
            <a:pPr marL="285750" indent="-285750" algn="ctr">
              <a:lnSpc>
                <a:spcPts val="2736"/>
              </a:lnSpc>
              <a:buFont typeface="Arial" panose="020B0604020202020204" pitchFamily="34" charset="0"/>
              <a:buChar char="•"/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Failure to inform us about this change will result in your attendance being marked as absent.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9" dur="10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4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39" dur="10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4" dur="10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49" dur="1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59" dur="10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64" dur="10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4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89" dur="1000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94" dur="10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6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04" dur="600" fill="hold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6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09" dur="6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6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4" dur="600" fill="hold"/>
                                        <p:tgtEl>
                                          <p:spTgt spid="8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780" grpId="0"/>
      <p:bldP spid="782" grpId="0"/>
      <p:bldP spid="784" grpId="0"/>
      <p:bldP spid="786" grpId="0"/>
      <p:bldP spid="788" grpId="0"/>
      <p:bldP spid="790" grpId="0"/>
      <p:bldP spid="792" grpId="0"/>
      <p:bldP spid="794" grpId="0"/>
      <p:bldP spid="796" grpId="0"/>
      <p:bldP spid="798" grpId="0"/>
      <p:bldP spid="800" grpId="0"/>
      <p:bldP spid="802" grpId="0"/>
      <p:bldP spid="804" grpId="0"/>
      <p:bldP spid="806" grpId="0"/>
      <p:bldP spid="808" grpId="0"/>
      <p:bldP spid="810" grpId="0"/>
      <p:bldP spid="812" grpId="0"/>
      <p:bldP spid="814" grpId="0"/>
      <p:bldP spid="816" grpId="0"/>
      <p:bldP spid="818" grpId="0"/>
      <p:bldP spid="820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8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38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387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363F299F-D3B2-4635-AEC0-4BFB138055D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389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7561CB67-202A-4D08-AFDA-635053AE068E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3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</a:blip>
          <a:stretch/>
        </p:blipFill>
        <p:spPr>
          <a:xfrm>
            <a:off x="1409700" y="3417540"/>
            <a:ext cx="457200" cy="476250"/>
          </a:xfrm>
          <a:prstGeom prst="rect">
            <a:avLst/>
          </a:prstGeom>
        </p:spPr>
      </p:pic>
      <p:sp>
        <p:nvSpPr>
          <p:cNvPr id="393" name="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01</a:t>
            </a:r>
          </a:p>
        </p:txBody>
      </p:sp>
      <p:sp>
        <p:nvSpPr>
          <p:cNvPr id="395" name="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Contribution</a:t>
            </a:r>
          </a:p>
        </p:txBody>
      </p:sp>
      <p:sp>
        <p:nvSpPr>
          <p:cNvPr id="397" name="Description of a primary heading-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Each team member should actively participate and engage with the team.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39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</a:blip>
          <a:stretch/>
        </p:blipFill>
        <p:spPr>
          <a:xfrm>
            <a:off x="1409700" y="5038130"/>
            <a:ext cx="457200" cy="476250"/>
          </a:xfrm>
          <a:prstGeom prst="rect">
            <a:avLst/>
          </a:prstGeom>
        </p:spPr>
      </p:pic>
      <p:sp>
        <p:nvSpPr>
          <p:cNvPr id="401" name="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02</a:t>
            </a:r>
          </a:p>
        </p:txBody>
      </p:sp>
      <p:sp>
        <p:nvSpPr>
          <p:cNvPr id="403" name="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Timely Completion of Tasks</a:t>
            </a:r>
          </a:p>
        </p:txBody>
      </p:sp>
      <p:sp>
        <p:nvSpPr>
          <p:cNvPr id="405" name="Description of a primary heading-1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Ensure that all assigned work is completed within the given deadlines.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07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tretch/>
        </p:blipFill>
        <p:spPr>
          <a:xfrm>
            <a:off x="1409700" y="6658422"/>
            <a:ext cx="457200" cy="476250"/>
          </a:xfrm>
          <a:prstGeom prst="rect">
            <a:avLst/>
          </a:prstGeom>
        </p:spPr>
      </p:pic>
      <p:sp>
        <p:nvSpPr>
          <p:cNvPr id="409" name="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67328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03</a:t>
            </a:r>
          </a:p>
        </p:txBody>
      </p:sp>
      <p:sp>
        <p:nvSpPr>
          <p:cNvPr id="411" name="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Clear Communication</a:t>
            </a:r>
          </a:p>
        </p:txBody>
      </p:sp>
      <p:sp>
        <p:nvSpPr>
          <p:cNvPr id="413" name="Description of a primary heading-2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6774085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This platform utilizes AI technology to quickly transform ideas into captivating presentations.</a:t>
            </a:r>
          </a:p>
        </p:txBody>
      </p:sp>
      <p:pic>
        <p:nvPicPr>
          <p:cNvPr id="415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/>
          </a:blip>
          <a:stretch/>
        </p:blipFill>
        <p:spPr>
          <a:xfrm>
            <a:off x="1409700" y="8279011"/>
            <a:ext cx="457200" cy="476250"/>
          </a:xfrm>
          <a:prstGeom prst="rect">
            <a:avLst/>
          </a:prstGeom>
        </p:spPr>
      </p:pic>
      <p:sp>
        <p:nvSpPr>
          <p:cNvPr id="417" name="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521142" y="8353234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04</a:t>
            </a:r>
          </a:p>
        </p:txBody>
      </p:sp>
      <p:sp>
        <p:nvSpPr>
          <p:cNvPr id="419" name="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7925943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Daily Team Connectivity</a:t>
            </a:r>
          </a:p>
        </p:txBody>
      </p:sp>
      <p:sp>
        <p:nvSpPr>
          <p:cNvPr id="421" name="Description of a primary heading-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2171700" y="8394478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Stay connected with the team on a daily basis to discuss progress and address any challenges.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23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/>
          </a:blip>
          <a:stretch/>
        </p:blipFill>
        <p:spPr>
          <a:xfrm>
            <a:off x="9372600" y="3417540"/>
            <a:ext cx="457200" cy="476250"/>
          </a:xfrm>
          <a:prstGeom prst="rect">
            <a:avLst/>
          </a:prstGeom>
        </p:spPr>
      </p:pic>
      <p:sp>
        <p:nvSpPr>
          <p:cNvPr id="425" name="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349196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05</a:t>
            </a:r>
          </a:p>
        </p:txBody>
      </p:sp>
      <p:sp>
        <p:nvSpPr>
          <p:cNvPr id="427" name="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064669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Sharing Insights</a:t>
            </a:r>
          </a:p>
        </p:txBody>
      </p:sp>
      <p:sp>
        <p:nvSpPr>
          <p:cNvPr id="429" name="Description of a primary heading-4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3533204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Provide your insights and suggestions to improve the overall work quality.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/>
          </a:blip>
          <a:stretch/>
        </p:blipFill>
        <p:spPr>
          <a:xfrm>
            <a:off x="9372600" y="5038130"/>
            <a:ext cx="457200" cy="476250"/>
          </a:xfrm>
          <a:prstGeom prst="rect">
            <a:avLst/>
          </a:prstGeom>
        </p:spPr>
      </p:pic>
      <p:sp>
        <p:nvSpPr>
          <p:cNvPr id="433" name="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484042" y="5112353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000000">
                    <a:alpha val="100000"/>
                  </a:srgbClr>
                </a:solidFill>
                <a:latin typeface="Noto Serif SemiBold" panose="00000700000000000000" pitchFamily="2" charset="0"/>
              </a:rPr>
              <a:t>06</a:t>
            </a:r>
          </a:p>
        </p:txBody>
      </p:sp>
      <p:sp>
        <p:nvSpPr>
          <p:cNvPr id="435" name="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4685157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Collaboration Over Competition</a:t>
            </a:r>
          </a:p>
        </p:txBody>
      </p:sp>
      <p:sp>
        <p:nvSpPr>
          <p:cNvPr id="437" name="Description of a primary heading-5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5153596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Work as a team, focusing on collective success rather than individual achievements.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  <p:pic>
        <p:nvPicPr>
          <p:cNvPr id="43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23952" y="6380182"/>
            <a:ext cx="457200" cy="476250"/>
          </a:xfrm>
          <a:prstGeom prst="rect">
            <a:avLst/>
          </a:prstGeom>
        </p:spPr>
      </p:pic>
      <p:sp>
        <p:nvSpPr>
          <p:cNvPr id="441" name="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9509677" y="6444730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43" name="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305550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Active Listening</a:t>
            </a:r>
          </a:p>
        </p:txBody>
      </p:sp>
      <p:sp>
        <p:nvSpPr>
          <p:cNvPr id="445" name="Description of a primary heading-6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0134600" y="6774085"/>
            <a:ext cx="6791325" cy="704850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l">
              <a:lnSpc>
                <a:spcPts val="2736"/>
              </a:lnSpc>
            </a:pPr>
            <a:r>
              <a:rPr lang="en-US" sz="1800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The founders envisioned a solution to save time while enhancing the quality of presentations.</a:t>
            </a:r>
          </a:p>
        </p:txBody>
      </p:sp>
      <p:sp>
        <p:nvSpPr>
          <p:cNvPr id="447" name="Click here to edit title-460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63844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Key Focus Areas for the Project Team</a:t>
            </a:r>
          </a:p>
        </p:txBody>
      </p:sp>
      <p:sp>
        <p:nvSpPr>
          <p:cNvPr id="449" name="Click here to edit label-478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647700"/>
            <a:ext cx="15516225" cy="270202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196"/>
              </a:lnSpc>
            </a:pPr>
            <a:r>
              <a:rPr lang="en-US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TEAM</a:t>
            </a:r>
            <a:r>
              <a:rPr lang="en-US" sz="1800" b="1" spc="180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 OVERVIEW</a:t>
            </a:r>
          </a:p>
        </p:txBody>
      </p:sp>
      <p:sp>
        <p:nvSpPr>
          <p:cNvPr id="451" name="Click here to edit subtitle-497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1714500"/>
            <a:ext cx="15516225" cy="76405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100" spc="-21" dirty="0">
                <a:solidFill>
                  <a:srgbClr val="6E7177">
                    <a:alpha val="100000"/>
                  </a:srgbClr>
                </a:solidFill>
                <a:latin typeface="IBM Plex Sans" panose="00000700000000000000" pitchFamily="2" charset="0"/>
              </a:rPr>
              <a:t>As we continue working on our project, I would like to highlight a few key areas that we should focus on to ensure efficiency and success</a:t>
            </a:r>
          </a:p>
        </p:txBody>
      </p:sp>
      <p:sp>
        <p:nvSpPr>
          <p:cNvPr id="38" name="-6">
            <a:extLst>
              <a:ext uri="{FF2B5EF4-FFF2-40B4-BE49-F238E27FC236}">
                <a16:creationId xmlns:a16="http://schemas.microsoft.com/office/drawing/2014/main" id="{09AC798F-09DC-4707-BE1A-9C5B29F94719}"/>
              </a:ext>
            </a:extLst>
          </p:cNvPr>
          <p:cNvSpPr txBox="1"/>
          <p:nvPr/>
        </p:nvSpPr>
        <p:spPr>
          <a:xfrm>
            <a:off x="9702705" y="8121551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pic>
        <p:nvPicPr>
          <p:cNvPr id="39" name="Rect">
            <a:extLst>
              <a:ext uri="{FF2B5EF4-FFF2-40B4-BE49-F238E27FC236}">
                <a16:creationId xmlns:a16="http://schemas.microsoft.com/office/drawing/2014/main" id="{FE1E3E96-C5E4-40FD-A3A1-943AB366648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/>
          </a:blip>
          <a:stretch/>
        </p:blipFill>
        <p:spPr>
          <a:xfrm>
            <a:off x="9464992" y="7786244"/>
            <a:ext cx="457200" cy="476250"/>
          </a:xfrm>
          <a:prstGeom prst="rect">
            <a:avLst/>
          </a:prstGeom>
        </p:spPr>
      </p:pic>
      <p:sp>
        <p:nvSpPr>
          <p:cNvPr id="40" name="-6">
            <a:extLst>
              <a:ext uri="{FF2B5EF4-FFF2-40B4-BE49-F238E27FC236}">
                <a16:creationId xmlns:a16="http://schemas.microsoft.com/office/drawing/2014/main" id="{F1C0F1B5-0512-4F7E-B8A8-697D3D13F989}"/>
              </a:ext>
            </a:extLst>
          </p:cNvPr>
          <p:cNvSpPr txBox="1"/>
          <p:nvPr/>
        </p:nvSpPr>
        <p:spPr>
          <a:xfrm>
            <a:off x="9636442" y="6885242"/>
            <a:ext cx="285750" cy="314325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07</a:t>
            </a:r>
          </a:p>
        </p:txBody>
      </p:sp>
      <p:sp>
        <p:nvSpPr>
          <p:cNvPr id="41" name="-6">
            <a:extLst>
              <a:ext uri="{FF2B5EF4-FFF2-40B4-BE49-F238E27FC236}">
                <a16:creationId xmlns:a16="http://schemas.microsoft.com/office/drawing/2014/main" id="{35E74A67-50DB-4881-B9FE-747F739EA7BB}"/>
              </a:ext>
            </a:extLst>
          </p:cNvPr>
          <p:cNvSpPr txBox="1"/>
          <p:nvPr/>
        </p:nvSpPr>
        <p:spPr>
          <a:xfrm>
            <a:off x="9544050" y="7889309"/>
            <a:ext cx="285750" cy="284437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620" spc="16" dirty="0">
                <a:solidFill>
                  <a:srgbClr val="FFFFFF">
                    <a:alpha val="100000"/>
                  </a:srgbClr>
                </a:solidFill>
                <a:latin typeface="Noto Serif SemiBold" panose="00000700000000000000" pitchFamily="2" charset="0"/>
              </a:rPr>
              <a:t>08</a:t>
            </a:r>
          </a:p>
        </p:txBody>
      </p:sp>
      <p:sp>
        <p:nvSpPr>
          <p:cNvPr id="42" name="Primary Heading-6">
            <a:extLst>
              <a:ext uri="{FF2B5EF4-FFF2-40B4-BE49-F238E27FC236}">
                <a16:creationId xmlns:a16="http://schemas.microsoft.com/office/drawing/2014/main" id="{E29125A8-7251-40DC-BC58-4903DF3E4DC4}"/>
              </a:ext>
            </a:extLst>
          </p:cNvPr>
          <p:cNvSpPr txBox="1"/>
          <p:nvPr/>
        </p:nvSpPr>
        <p:spPr>
          <a:xfrm>
            <a:off x="10159905" y="7815881"/>
            <a:ext cx="6791325" cy="343299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42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Recognizing Contributions</a:t>
            </a:r>
          </a:p>
        </p:txBody>
      </p:sp>
      <p:sp>
        <p:nvSpPr>
          <p:cNvPr id="43" name="Description of a primary heading-6">
            <a:extLst>
              <a:ext uri="{FF2B5EF4-FFF2-40B4-BE49-F238E27FC236}">
                <a16:creationId xmlns:a16="http://schemas.microsoft.com/office/drawing/2014/main" id="{5ED93EC0-3F6B-4790-8949-DDE5C794DF57}"/>
              </a:ext>
            </a:extLst>
          </p:cNvPr>
          <p:cNvSpPr txBox="1"/>
          <p:nvPr/>
        </p:nvSpPr>
        <p:spPr>
          <a:xfrm>
            <a:off x="10159905" y="8293542"/>
            <a:ext cx="6791325" cy="664541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>
              <a:lnSpc>
                <a:spcPts val="2736"/>
              </a:lnSpc>
            </a:pPr>
            <a:r>
              <a:rPr lang="en-US" spc="-18" dirty="0">
                <a:solidFill>
                  <a:srgbClr val="181C24">
                    <a:alpha val="100000"/>
                  </a:srgbClr>
                </a:solidFill>
                <a:latin typeface="IBM Plex Sans" panose="00000700000000000000" pitchFamily="2" charset="0"/>
              </a:rPr>
              <a:t>Acknowledge and appreciate the efforts of your teammates to boost motivation and morale.</a:t>
            </a:r>
            <a:endParaRPr lang="en-US" sz="1800" spc="-18" dirty="0">
              <a:solidFill>
                <a:srgbClr val="181C24">
                  <a:alpha val="100000"/>
                </a:srgbClr>
              </a:solidFill>
              <a:latin typeface="IBM Plex Sans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34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3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4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49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54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59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4" presetClass="path" presetSubtype="0" accel="50000" decel="50000" fill="hold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4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69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6291937E-06 0.046295732 L 1.6291937E-06 -5.6514034E-07 E" pathEditMode="relative" ptsTypes="">
                                      <p:cBhvr>
                                        <p:cTn id="74" dur="10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79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4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89" dur="10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1.6291937E-06 0.046300367 L 1.6291937E-06 4.0690106E-06 E" pathEditMode="relative" ptsTypes="">
                                      <p:cBhvr>
                                        <p:cTn id="94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30093 L 0 4.6341506E-06 E" pathEditMode="relative" ptsTypes="">
                                      <p:cBhvr>
                                        <p:cTn id="99" dur="10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nodeType="withEffect">
                                  <p:stCondLst>
                                    <p:cond delay="142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4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09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1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19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nodeType="withEffect">
                                  <p:stCondLst>
                                    <p:cond delay="156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4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2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6212464E-06 0.046300367 L 1.6212464E-06 4.0690106E-06 E" pathEditMode="relative" ptsTypes="">
                                      <p:cBhvr>
                                        <p:cTn id="134" dur="10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166 L 0 -4.6341506E-06 E" pathEditMode="relative" ptsTypes="">
                                      <p:cBhvr>
                                        <p:cTn id="13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10" presetClass="entr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4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4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49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54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59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164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6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169" dur="6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6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4" dur="6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10" presetClass="entr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6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179" dur="6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8612 L 0 2.3170753E-06 E" pathEditMode="relative" ptsTypes="">
                                      <p:cBhvr>
                                        <p:cTn id="1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1.6212464E-06 0.046295732 L 1.6212464E-06 -5.6514034E-07 E" pathEditMode="relative" ptsTypes="">
                                      <p:cBhvr>
                                        <p:cTn id="1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6295 L 0 0 E" pathEditMode="relative" ptsTypes="">
                                      <p:cBhvr>
                                        <p:cTn id="20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10" presetClass="entr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4" presetClass="path" presetSubtype="0" accel="50000" decel="50000" fill="hold" nodeType="withEffect">
                                  <p:stCondLst>
                                    <p:cond delay="1840"/>
                                  </p:stCondLst>
                                  <p:childTnLst>
                                    <p:animMotion origin="layout" path="M 0 0.046293978 L 0 -2.3170753E-06 E" pathEditMode="relative" ptsTypes="">
                                      <p:cBhvr>
                                        <p:cTn id="20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5" grpId="0"/>
      <p:bldP spid="387" grpId="0"/>
      <p:bldP spid="389" grpId="0"/>
      <p:bldP spid="391" grpId="0"/>
      <p:bldP spid="393" grpId="0"/>
      <p:bldP spid="395" grpId="0"/>
      <p:bldP spid="397" grpId="0"/>
      <p:bldP spid="399" grpId="0"/>
      <p:bldP spid="401" grpId="0"/>
      <p:bldP spid="403" grpId="0"/>
      <p:bldP spid="405" grpId="0"/>
      <p:bldP spid="407" grpId="0"/>
      <p:bldP spid="409" grpId="0"/>
      <p:bldP spid="411" grpId="0"/>
      <p:bldP spid="413" grpId="0"/>
      <p:bldP spid="415" grpId="0"/>
      <p:bldP spid="417" grpId="0"/>
      <p:bldP spid="419" grpId="0"/>
      <p:bldP spid="421" grpId="0"/>
      <p:bldP spid="423" grpId="0"/>
      <p:bldP spid="425" grpId="0"/>
      <p:bldP spid="427" grpId="0"/>
      <p:bldP spid="429" grpId="0"/>
      <p:bldP spid="431" grpId="0"/>
      <p:bldP spid="433" grpId="0"/>
      <p:bldP spid="435" grpId="0"/>
      <p:bldP spid="437" grpId="0"/>
      <p:bldP spid="439" grpId="0"/>
      <p:bldP spid="441" grpId="0"/>
      <p:bldP spid="443" grpId="0"/>
      <p:bldP spid="445" grpId="0"/>
      <p:bldP spid="447" grpId="0"/>
      <p:bldP spid="449" grpId="0"/>
      <p:bldP spid="451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89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tretch/>
        </p:blipFill>
        <p:spPr>
          <a:xfrm>
            <a:off x="0" y="0"/>
            <a:ext cx="5715000" cy="5715000"/>
          </a:xfrm>
          <a:prstGeom prst="rect">
            <a:avLst/>
          </a:prstGeom>
        </p:spPr>
      </p:pic>
      <p:pic>
        <p:nvPicPr>
          <p:cNvPr id="591" name="Rect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tretch/>
        </p:blipFill>
        <p:spPr>
          <a:xfrm>
            <a:off x="8046815" y="0"/>
            <a:ext cx="10239375" cy="10287000"/>
          </a:xfrm>
          <a:prstGeom prst="rect">
            <a:avLst/>
          </a:prstGeom>
        </p:spPr>
      </p:pic>
      <p:pic>
        <p:nvPicPr>
          <p:cNvPr id="593" name="layoutShapeInnerChild7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AB12BD28-4F43-4577-8AD6-E2FFE8177B8A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15963900" y="5448300"/>
            <a:ext cx="2324100" cy="4834681"/>
          </a:xfrm>
          <a:prstGeom prst="rect">
            <a:avLst/>
          </a:prstGeom>
        </p:spPr>
      </p:pic>
      <p:pic>
        <p:nvPicPr>
          <p:cNvPr id="595" name="layoutShapeInnerChild9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E1AD86CE-772C-4D1B-8F1E-00BA694BD283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0" y="514350"/>
            <a:ext cx="1947119" cy="5143500"/>
          </a:xfrm>
          <a:prstGeom prst="rect">
            <a:avLst/>
          </a:prstGeom>
        </p:spPr>
      </p:pic>
      <p:pic>
        <p:nvPicPr>
          <p:cNvPr id="600" name="iconNode0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469A9C7-EF14-4DBE-AF5D-7F4615026558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4030694"/>
            <a:ext cx="518065" cy="518065"/>
          </a:xfrm>
          <a:prstGeom prst="rect">
            <a:avLst/>
          </a:prstGeom>
        </p:spPr>
      </p:pic>
      <p:pic>
        <p:nvPicPr>
          <p:cNvPr id="616" name="iconNode2">
            <a:extLst>
              <a:ext uri="{FF2B5EF4-FFF2-40B4-BE49-F238E27FC236}">
                <a16:creationId xmlns:a16="http://schemas.microsoft.com/office/drawing/2014/main" id="{A8642F66-C0BB-4949-9A9C-024B120A5D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/>
            <a:extLst>
              <a:ext uri="{E95BA501-ADFB-4B63-B946-E2AA4F74B007}">
                <a14:useLocalDpi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 val="0"/>
              </a:ext>
            </a:extLst>
          </a:blip>
          <a:srcRect/>
          <a:stretch/>
        </p:blipFill>
        <p:spPr>
          <a:xfrm>
            <a:off x="5686996" y="7593044"/>
            <a:ext cx="518065" cy="518065"/>
          </a:xfrm>
          <a:prstGeom prst="rect">
            <a:avLst/>
          </a:prstGeom>
        </p:spPr>
      </p:pic>
      <p:sp>
        <p:nvSpPr>
          <p:cNvPr id="622" name="Click here to edit title-473">
            <a:extLst>
              <a:ext uri="{FF2B5EF4-FFF2-40B4-BE49-F238E27FC236}">
                <a16:creationId xmlns:a16="http://schemas.microsoft.com/office/drawing/2014/main" id="{111B4A49-B930-4A89-A1CD-6CA2B3D95AED}"/>
              </a:ext>
            </a:extLst>
          </p:cNvPr>
          <p:cNvSpPr txBox="1"/>
          <p:nvPr/>
        </p:nvSpPr>
        <p:spPr>
          <a:xfrm>
            <a:off x="1409700" y="993172"/>
            <a:ext cx="15516225" cy="1318118"/>
          </a:xfrm>
          <a:prstGeom prst="rect">
            <a:avLst/>
          </a:prstGeom>
          <a:noFill/>
        </p:spPr>
        <p:txBody>
          <a:bodyPr vertOverflow="clip" horzOverflow="clip" wrap="square"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4200" spc="-84" dirty="0">
                <a:solidFill>
                  <a:srgbClr val="181C24">
                    <a:alpha val="100000"/>
                  </a:srgbClr>
                </a:solidFill>
                <a:latin typeface="IBM Plex Serif SemiBold" panose="00000700000000000000" pitchFamily="2" charset="0"/>
              </a:rPr>
              <a:t>Sample: Project Architecture </a:t>
            </a:r>
          </a:p>
          <a:p>
            <a:pPr algn="ctr">
              <a:lnSpc>
                <a:spcPts val="5292"/>
              </a:lnSpc>
            </a:pPr>
            <a:endParaRPr lang="en-US" sz="4200" spc="-84" dirty="0">
              <a:solidFill>
                <a:srgbClr val="181C24">
                  <a:alpha val="100000"/>
                </a:srgbClr>
              </a:solidFill>
              <a:latin typeface="IBM Plex Serif SemiBold" panose="000007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2E737F-4C4D-4010-830C-F5C8AFDB9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0" y="2472685"/>
            <a:ext cx="8825676" cy="552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push dir="u"/>
      </p:transition>
    </mc:Choice>
    <mc:Fallback xmlns="">
      <p:transition spd="med" advClick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9" dur="12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33549E-06 0.074074075 L 1.3033549E-06 0 E" pathEditMode="relative" ptsTypes="">
                                      <p:cBhvr>
                                        <p:cTn id="14" dur="12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4074075 L 0 0 E" pathEditMode="relative" ptsTypes="">
                                      <p:cBhvr>
                                        <p:cTn id="19" dur="12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550323E-06 0.074074075 L -1.9550323E-06 0 E" pathEditMode="relative" ptsTypes="">
                                      <p:cBhvr>
                                        <p:cTn id="24" dur="12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033549E-06 0.04629802 L 1.3033549E-06 1.723678E-06 E" pathEditMode="relative" ptsTypes="">
                                      <p:cBhvr>
                                        <p:cTn id="29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Motion origin="layout" path="M 1.3033549E-06 0.04629805 L 1.3033549E-06 1.7519351E-06 E" pathEditMode="relative" ptsTypes="">
                                      <p:cBhvr>
                                        <p:cTn id="34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0.04629225 L 0 -4.0478176E-06 E" pathEditMode="relative" ptsTypes="">
                                      <p:cBhvr>
                                        <p:cTn id="39" dur="6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/>
      <p:bldP spid="591" grpId="0"/>
      <p:bldP spid="593" grpId="0"/>
      <p:bldP spid="595" grpId="0"/>
      <p:bldP spid="600" grpId="0"/>
      <p:bldP spid="616" grpId="0"/>
      <p:bldP spid="6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2160</TotalTime>
  <Words>1347</Words>
  <Application>Microsoft Office PowerPoint</Application>
  <PresentationFormat>Custom</PresentationFormat>
  <Paragraphs>183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Wingdings</vt:lpstr>
      <vt:lpstr>IBM Plex Sans</vt:lpstr>
      <vt:lpstr>Calibri Light</vt:lpstr>
      <vt:lpstr>Noto Serif SemiBold</vt:lpstr>
      <vt:lpstr>Calibri</vt:lpstr>
      <vt:lpstr>IBM Plex Serif SemiBold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Exporter Version: 2.0.26.0, docId: Console, orderId: Console</dc:title>
  <dc:creator>Presentations.AI Exporter</dc:creator>
  <cp:lastModifiedBy>Excelr Solutuons</cp:lastModifiedBy>
  <cp:revision>42</cp:revision>
  <dcterms:created xsi:type="dcterms:W3CDTF">2024-12-04T05:07:27Z</dcterms:created>
  <dcterms:modified xsi:type="dcterms:W3CDTF">2026-01-05T06:47:23Z</dcterms:modified>
</cp:coreProperties>
</file>